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58" r:id="rId4"/>
    <p:sldId id="263" r:id="rId5"/>
    <p:sldId id="264" r:id="rId6"/>
    <p:sldId id="265" r:id="rId7"/>
    <p:sldId id="266" r:id="rId8"/>
    <p:sldId id="259" r:id="rId9"/>
    <p:sldId id="267" r:id="rId10"/>
    <p:sldId id="268" r:id="rId11"/>
    <p:sldId id="269" r:id="rId12"/>
    <p:sldId id="270" r:id="rId13"/>
    <p:sldId id="271" r:id="rId14"/>
    <p:sldId id="273" r:id="rId15"/>
    <p:sldId id="274" r:id="rId16"/>
    <p:sldId id="295" r:id="rId17"/>
    <p:sldId id="260" r:id="rId18"/>
    <p:sldId id="261" r:id="rId19"/>
    <p:sldId id="262" r:id="rId20"/>
    <p:sldId id="275" r:id="rId21"/>
    <p:sldId id="296" r:id="rId22"/>
    <p:sldId id="279" r:id="rId23"/>
    <p:sldId id="276" r:id="rId24"/>
    <p:sldId id="277" r:id="rId25"/>
    <p:sldId id="280" r:id="rId26"/>
    <p:sldId id="282" r:id="rId27"/>
    <p:sldId id="283" r:id="rId28"/>
    <p:sldId id="284" r:id="rId29"/>
    <p:sldId id="285" r:id="rId30"/>
    <p:sldId id="289" r:id="rId31"/>
    <p:sldId id="294" r:id="rId32"/>
    <p:sldId id="291" r:id="rId33"/>
    <p:sldId id="292"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2DCA49-8CEE-466E-9342-E9F7E770484A}" type="datetimeFigureOut">
              <a:rPr lang="en-IN" smtClean="0"/>
              <a:t>18 Mar 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3F45AC-00F5-4DDC-A245-00FAD5D20D42}" type="slidenum">
              <a:rPr lang="en-IN" smtClean="0"/>
              <a:t>‹#›</a:t>
            </a:fld>
            <a:endParaRPr lang="en-IN"/>
          </a:p>
        </p:txBody>
      </p:sp>
    </p:spTree>
    <p:extLst>
      <p:ext uri="{BB962C8B-B14F-4D97-AF65-F5344CB8AC3E}">
        <p14:creationId xmlns:p14="http://schemas.microsoft.com/office/powerpoint/2010/main" val="11599892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E7048-B0D3-4BFE-9D54-BD7C63ABCBC4}" type="datetimeFigureOut">
              <a:rPr lang="en-US" smtClean="0"/>
              <a:pPr/>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E7048-B0D3-4BFE-9D54-BD7C63ABCBC4}" type="datetimeFigureOut">
              <a:rPr lang="en-US" smtClean="0"/>
              <a:pPr/>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E7048-B0D3-4BFE-9D54-BD7C63ABCBC4}" type="datetimeFigureOut">
              <a:rPr lang="en-US" smtClean="0"/>
              <a:pPr/>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E7048-B0D3-4BFE-9D54-BD7C63ABCBC4}" type="datetimeFigureOut">
              <a:rPr lang="en-US" smtClean="0"/>
              <a:pPr/>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E7048-B0D3-4BFE-9D54-BD7C63ABCBC4}" type="datetimeFigureOut">
              <a:rPr lang="en-US" smtClean="0"/>
              <a:pPr/>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E7048-B0D3-4BFE-9D54-BD7C63ABCBC4}" type="datetimeFigureOut">
              <a:rPr lang="en-US" smtClean="0"/>
              <a:pPr/>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E7048-B0D3-4BFE-9D54-BD7C63ABCBC4}" type="datetimeFigureOut">
              <a:rPr lang="en-US" smtClean="0"/>
              <a:pPr/>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E7048-B0D3-4BFE-9D54-BD7C63ABCBC4}" type="datetimeFigureOut">
              <a:rPr lang="en-US" smtClean="0"/>
              <a:pPr/>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7048-B0D3-4BFE-9D54-BD7C63ABCBC4}" type="datetimeFigureOut">
              <a:rPr lang="en-US" smtClean="0"/>
              <a:pPr/>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E7048-B0D3-4BFE-9D54-BD7C63ABCBC4}" type="datetimeFigureOut">
              <a:rPr lang="en-US" smtClean="0"/>
              <a:pPr/>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E7048-B0D3-4BFE-9D54-BD7C63ABCBC4}" type="datetimeFigureOut">
              <a:rPr lang="en-US" smtClean="0"/>
              <a:pPr/>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4538D-6ACA-44E0-9715-7A3A191C80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E7048-B0D3-4BFE-9D54-BD7C63ABCBC4}" type="datetimeFigureOut">
              <a:rPr lang="en-US" smtClean="0"/>
              <a:pPr/>
              <a:t>3/18/2022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4538D-6ACA-44E0-9715-7A3A191C80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nswers.com/topic/analogue-electron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3244334"/>
            <a:ext cx="5943600" cy="523220"/>
          </a:xfrm>
          <a:prstGeom prst="rect">
            <a:avLst/>
          </a:prstGeom>
        </p:spPr>
        <p:txBody>
          <a:bodyPr wrap="square">
            <a:spAutoFit/>
          </a:bodyPr>
          <a:lstStyle/>
          <a:p>
            <a:pPr algn="ctr"/>
            <a:r>
              <a:rPr lang="en-US" sz="2800" b="1" dirty="0" smtClean="0">
                <a:solidFill>
                  <a:srgbClr val="7030A0"/>
                </a:solidFill>
                <a:latin typeface="Arabic Typesetting" pitchFamily="66" charset="-78"/>
                <a:cs typeface="Arabic Typesetting" pitchFamily="66" charset="-78"/>
              </a:rPr>
              <a:t>AIRPLANE CONTROL SYSTEMS</a:t>
            </a:r>
            <a:endParaRPr lang="en-US" sz="2800" dirty="0">
              <a:solidFill>
                <a:srgbClr val="7030A0"/>
              </a:solidFill>
              <a:latin typeface="Arabic Typesetting" pitchFamily="66" charset="-78"/>
              <a:cs typeface="Arabic Typesetting" pitchFamily="66" charset="-78"/>
            </a:endParaRPr>
          </a:p>
        </p:txBody>
      </p:sp>
      <p:sp>
        <p:nvSpPr>
          <p:cNvPr id="3" name="Rectangle 2"/>
          <p:cNvSpPr/>
          <p:nvPr/>
        </p:nvSpPr>
        <p:spPr>
          <a:xfrm>
            <a:off x="1828800" y="304800"/>
            <a:ext cx="4572000" cy="523220"/>
          </a:xfrm>
          <a:prstGeom prst="rect">
            <a:avLst/>
          </a:prstGeom>
        </p:spPr>
        <p:txBody>
          <a:bodyPr wrap="square">
            <a:spAutoFit/>
          </a:bodyPr>
          <a:lstStyle/>
          <a:p>
            <a:pPr algn="ctr"/>
            <a:r>
              <a:rPr lang="en-US" sz="2800" dirty="0" smtClean="0">
                <a:solidFill>
                  <a:srgbClr val="7030A0"/>
                </a:solidFill>
                <a:latin typeface="Arabic Typesetting" pitchFamily="66" charset="-78"/>
                <a:cs typeface="Arabic Typesetting" pitchFamily="66" charset="-78"/>
              </a:rPr>
              <a:t>UNIT II</a:t>
            </a:r>
            <a:endParaRPr lang="en-US" sz="2800" dirty="0">
              <a:solidFill>
                <a:srgbClr val="7030A0"/>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Autofit/>
          </a:bodyPr>
          <a:lstStyle/>
          <a:p>
            <a:endParaRPr lang="en-US" sz="2000" dirty="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pilot, via the cabin components, sends a signal, or demand, to a valve that opens ports through which high pressure hydraulic fluid flows and operates one or more actuators. </a:t>
            </a:r>
          </a:p>
          <a:p>
            <a:pPr algn="just">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valve, that is located near the actuators, can be </a:t>
            </a:r>
            <a:r>
              <a:rPr lang="en-US" sz="2400" dirty="0" err="1">
                <a:latin typeface="Times New Roman" pitchFamily="18" charset="0"/>
                <a:cs typeface="Times New Roman" pitchFamily="18" charset="0"/>
              </a:rPr>
              <a:t>signalled</a:t>
            </a:r>
            <a:r>
              <a:rPr lang="en-US" sz="2400" dirty="0">
                <a:latin typeface="Times New Roman" pitchFamily="18" charset="0"/>
                <a:cs typeface="Times New Roman" pitchFamily="18" charset="0"/>
              </a:rPr>
              <a:t> in two different ways: mechanically or electrically </a:t>
            </a:r>
          </a:p>
          <a:p>
            <a:pPr algn="just">
              <a:buFont typeface="Wingdings" pitchFamily="2" charset="2"/>
              <a:buChar char="v"/>
            </a:pPr>
            <a:r>
              <a:rPr lang="en-US" sz="2400" dirty="0" smtClean="0">
                <a:latin typeface="Times New Roman" pitchFamily="18" charset="0"/>
                <a:cs typeface="Times New Roman" pitchFamily="18" charset="0"/>
              </a:rPr>
              <a:t>Mechanical </a:t>
            </a:r>
            <a:r>
              <a:rPr lang="en-US" sz="2400" dirty="0" err="1">
                <a:latin typeface="Times New Roman" pitchFamily="18" charset="0"/>
                <a:cs typeface="Times New Roman" pitchFamily="18" charset="0"/>
              </a:rPr>
              <a:t>signalling</a:t>
            </a:r>
            <a:r>
              <a:rPr lang="en-US" sz="2400" dirty="0">
                <a:latin typeface="Times New Roman" pitchFamily="18" charset="0"/>
                <a:cs typeface="Times New Roman" pitchFamily="18" charset="0"/>
              </a:rPr>
              <a:t> is obtained by push-pull rods, or more commonly by cables and pulleys </a:t>
            </a:r>
          </a:p>
          <a:p>
            <a:pPr algn="just">
              <a:buFont typeface="Wingdings" pitchFamily="2" charset="2"/>
              <a:buChar char="v"/>
            </a:pPr>
            <a:r>
              <a:rPr lang="en-US" sz="2400" dirty="0" smtClean="0">
                <a:latin typeface="Times New Roman" pitchFamily="18" charset="0"/>
                <a:cs typeface="Times New Roman" pitchFamily="18" charset="0"/>
              </a:rPr>
              <a:t>Electrical </a:t>
            </a:r>
            <a:r>
              <a:rPr lang="en-US" sz="2400" dirty="0" err="1">
                <a:latin typeface="Times New Roman" pitchFamily="18" charset="0"/>
                <a:cs typeface="Times New Roman" pitchFamily="18" charset="0"/>
              </a:rPr>
              <a:t>signalling</a:t>
            </a:r>
            <a:r>
              <a:rPr lang="en-US" sz="2400" dirty="0">
                <a:latin typeface="Times New Roman" pitchFamily="18" charset="0"/>
                <a:cs typeface="Times New Roman" pitchFamily="18" charset="0"/>
              </a:rPr>
              <a:t> is a solution of more modern and sophisticated vehicles </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516563"/>
          </a:xfrm>
        </p:spPr>
        <p:txBody>
          <a:bodyPr>
            <a:normAutofit/>
          </a:bodyPr>
          <a:lstStyle/>
          <a:p>
            <a:pPr>
              <a:lnSpc>
                <a:spcPct val="20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basic principle of the hydraulic control is simple, but two aspects must be noticed when a powered control is introduced: </a:t>
            </a:r>
          </a:p>
          <a:p>
            <a:pPr>
              <a:lnSpc>
                <a:spcPct val="20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system must control the surface in a proportional way, i.e. the surface response (deflection) must be function to the pilot’s demand (stick deflection, for instance) </a:t>
            </a:r>
          </a:p>
          <a:p>
            <a:pPr>
              <a:lnSpc>
                <a:spcPct val="20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pilot that with little effort acts on a control valve must have a feedback on the maneuver intensity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endParaRPr lang="en-US" dirty="0"/>
          </a:p>
          <a:p>
            <a:pPr>
              <a:lnSpc>
                <a:spcPct val="20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pilot, in normal hydraulic operating conditions, is requested for a very low effort, necessary to contrast the mechanical frictions of the linkage and the movement of the control valve </a:t>
            </a:r>
          </a:p>
          <a:p>
            <a:pPr>
              <a:lnSpc>
                <a:spcPct val="20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pilot is then no more aware of the load condition being imposed to the aircraft. </a:t>
            </a:r>
          </a:p>
          <a:p>
            <a:pPr>
              <a:lnSpc>
                <a:spcPct val="200000"/>
              </a:lnSpc>
              <a:buFont typeface="Wingdings" pitchFamily="2" charset="2"/>
              <a:buChar char="v"/>
            </a:pP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artificial feel is introduced in powered systems, acting directly on the cabin control stick or pedals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553200"/>
          </a:xfrm>
        </p:spPr>
        <p:txBody>
          <a:bodyPr>
            <a:normAutofit/>
          </a:bodyPr>
          <a:lstStyle/>
          <a:p>
            <a:pPr algn="just">
              <a:lnSpc>
                <a:spcPct val="210000"/>
              </a:lnSpc>
              <a:buFont typeface="Wingdings" pitchFamily="2" charset="2"/>
              <a:buChar char="v"/>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simplest solution is a spring system, then responding to the pilot’s demand with a force proportional to the stick deflection; this solution has of course the limit to be not sensitive to the actual flight conditions. </a:t>
            </a:r>
          </a:p>
          <a:p>
            <a:pPr algn="just">
              <a:lnSpc>
                <a:spcPct val="210000"/>
              </a:lnSpc>
              <a:buFont typeface="Wingdings" pitchFamily="2" charset="2"/>
              <a:buChar char="v"/>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more sophisticated artificial feel is the so-called Q feel. This system receives data from the </a:t>
            </a:r>
            <a:r>
              <a:rPr lang="en-US" sz="2000" dirty="0" err="1">
                <a:latin typeface="Times New Roman" pitchFamily="18" charset="0"/>
                <a:cs typeface="Times New Roman" pitchFamily="18" charset="0"/>
              </a:rPr>
              <a:t>pitot</a:t>
            </a:r>
            <a:r>
              <a:rPr lang="en-US" sz="2000" dirty="0">
                <a:latin typeface="Times New Roman" pitchFamily="18" charset="0"/>
                <a:cs typeface="Times New Roman" pitchFamily="18" charset="0"/>
              </a:rPr>
              <a:t>-static probes, reading the dynamic pressure, or the difference between total (pt) and static (</a:t>
            </a:r>
            <a:r>
              <a:rPr lang="en-US" sz="2000" dirty="0" err="1">
                <a:latin typeface="Times New Roman" pitchFamily="18" charset="0"/>
                <a:cs typeface="Times New Roman" pitchFamily="18" charset="0"/>
              </a:rPr>
              <a:t>ps</a:t>
            </a:r>
            <a:r>
              <a:rPr lang="en-US" sz="2000" dirty="0">
                <a:latin typeface="Times New Roman" pitchFamily="18" charset="0"/>
                <a:cs typeface="Times New Roman" pitchFamily="18" charset="0"/>
              </a:rPr>
              <a:t>) pressure, that is proportional to the aircraft speed v through the air density ρ: </a:t>
            </a:r>
          </a:p>
          <a:p>
            <a:endParaRPr lang="en-US" dirty="0"/>
          </a:p>
        </p:txBody>
      </p:sp>
      <p:pic>
        <p:nvPicPr>
          <p:cNvPr id="4" name="Picture 2"/>
          <p:cNvPicPr>
            <a:picLocks noChangeAspect="1" noChangeArrowheads="1"/>
          </p:cNvPicPr>
          <p:nvPr/>
        </p:nvPicPr>
        <p:blipFill>
          <a:blip r:embed="rId2"/>
          <a:srcRect/>
          <a:stretch>
            <a:fillRect/>
          </a:stretch>
        </p:blipFill>
        <p:spPr bwMode="auto">
          <a:xfrm>
            <a:off x="2514600" y="5029200"/>
            <a:ext cx="3390900" cy="116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200000"/>
              </a:lnSpc>
              <a:buFont typeface="Wingdings" pitchFamily="2" charset="2"/>
              <a:buChar char="v"/>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signal is used to modulate a hydraulic cylinder that increases the stiffness in the artificial feel system, in such a way that the pilot is given a contrast force in the pedals or stick that is also proportional to the aircraft </a:t>
            </a:r>
            <a:r>
              <a:rPr lang="en-US" sz="2000" dirty="0" smtClean="0">
                <a:latin typeface="Times New Roman" pitchFamily="18" charset="0"/>
                <a:cs typeface="Times New Roman" pitchFamily="18" charset="0"/>
              </a:rPr>
              <a:t>speed. </a:t>
            </a:r>
            <a:endParaRPr lang="en-US" sz="20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100" dirty="0">
                <a:latin typeface="Times New Roman" pitchFamily="18" charset="0"/>
                <a:cs typeface="Times New Roman" pitchFamily="18" charset="0"/>
              </a:rPr>
              <a:t>Disadvantages of Mechanical and Hydro-Mechanical Systems </a:t>
            </a:r>
          </a:p>
        </p:txBody>
      </p:sp>
      <p:sp>
        <p:nvSpPr>
          <p:cNvPr id="3" name="Content Placeholder 2"/>
          <p:cNvSpPr>
            <a:spLocks noGrp="1"/>
          </p:cNvSpPr>
          <p:nvPr>
            <p:ph idx="1"/>
          </p:nvPr>
        </p:nvSpPr>
        <p:spPr/>
        <p:txBody>
          <a:bodyPr>
            <a:normAutofit fontScale="25000" lnSpcReduction="20000"/>
          </a:bodyPr>
          <a:lstStyle/>
          <a:p>
            <a:endParaRPr lang="en-US" dirty="0"/>
          </a:p>
          <a:p>
            <a:pPr algn="just">
              <a:lnSpc>
                <a:spcPct val="170000"/>
              </a:lnSpc>
              <a:buFont typeface="Wingdings" pitchFamily="2" charset="2"/>
              <a:buChar char="v"/>
            </a:pPr>
            <a:r>
              <a:rPr lang="en-US" sz="8000" dirty="0" smtClean="0">
                <a:latin typeface="Times New Roman" pitchFamily="18" charset="0"/>
                <a:cs typeface="Times New Roman" pitchFamily="18" charset="0"/>
              </a:rPr>
              <a:t>Heavy </a:t>
            </a:r>
            <a:r>
              <a:rPr lang="en-US" sz="8000" dirty="0">
                <a:latin typeface="Times New Roman" pitchFamily="18" charset="0"/>
                <a:cs typeface="Times New Roman" pitchFamily="18" charset="0"/>
              </a:rPr>
              <a:t>and require careful routing of flight control cables through the aircraft using pulleys, cranks, tension cables and hydraulic pipes. </a:t>
            </a:r>
          </a:p>
          <a:p>
            <a:pPr algn="just">
              <a:lnSpc>
                <a:spcPct val="170000"/>
              </a:lnSpc>
              <a:buFont typeface="Wingdings" pitchFamily="2" charset="2"/>
              <a:buChar char="v"/>
            </a:pPr>
            <a:r>
              <a:rPr lang="en-US" sz="8000" dirty="0" smtClean="0">
                <a:latin typeface="Times New Roman" pitchFamily="18" charset="0"/>
                <a:cs typeface="Times New Roman" pitchFamily="18" charset="0"/>
              </a:rPr>
              <a:t>They </a:t>
            </a:r>
            <a:r>
              <a:rPr lang="en-US" sz="8000" dirty="0">
                <a:latin typeface="Times New Roman" pitchFamily="18" charset="0"/>
                <a:cs typeface="Times New Roman" pitchFamily="18" charset="0"/>
              </a:rPr>
              <a:t>require redundant backup to deal with failures, which again increases weight. </a:t>
            </a:r>
          </a:p>
          <a:p>
            <a:pPr algn="just">
              <a:lnSpc>
                <a:spcPct val="170000"/>
              </a:lnSpc>
              <a:buFont typeface="Wingdings" pitchFamily="2" charset="2"/>
              <a:buChar char="v"/>
            </a:pPr>
            <a:r>
              <a:rPr lang="en-US" sz="8000" dirty="0" smtClean="0">
                <a:latin typeface="Times New Roman" pitchFamily="18" charset="0"/>
                <a:cs typeface="Times New Roman" pitchFamily="18" charset="0"/>
              </a:rPr>
              <a:t>Limited </a:t>
            </a:r>
            <a:r>
              <a:rPr lang="en-US" sz="8000" dirty="0">
                <a:latin typeface="Times New Roman" pitchFamily="18" charset="0"/>
                <a:cs typeface="Times New Roman" pitchFamily="18" charset="0"/>
              </a:rPr>
              <a:t>ability to compensate for changing aerodynamic conditions </a:t>
            </a:r>
          </a:p>
          <a:p>
            <a:pPr algn="just">
              <a:lnSpc>
                <a:spcPct val="170000"/>
              </a:lnSpc>
              <a:buFont typeface="Wingdings" pitchFamily="2" charset="2"/>
              <a:buChar char="v"/>
            </a:pPr>
            <a:r>
              <a:rPr lang="en-US" sz="8000" dirty="0" smtClean="0">
                <a:latin typeface="Times New Roman" pitchFamily="18" charset="0"/>
                <a:cs typeface="Times New Roman" pitchFamily="18" charset="0"/>
              </a:rPr>
              <a:t>Dangerous </a:t>
            </a:r>
            <a:r>
              <a:rPr lang="en-US" sz="8000" dirty="0">
                <a:latin typeface="Times New Roman" pitchFamily="18" charset="0"/>
                <a:cs typeface="Times New Roman" pitchFamily="18" charset="0"/>
              </a:rPr>
              <a:t>characteristics such as stalling, spinning and pilot-induced oscillation (PIO), which depend mainly on the stability and structure of the aircraft concerned rather than the control system itself, can still occur with these systems </a:t>
            </a:r>
          </a:p>
          <a:p>
            <a:pPr algn="just"/>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305800" cy="2637710"/>
          </a:xfrm>
          <a:prstGeom prst="rect">
            <a:avLst/>
          </a:prstGeom>
        </p:spPr>
        <p:txBody>
          <a:bodyPr wrap="square">
            <a:spAutoFit/>
          </a:bodyPr>
          <a:lstStyle/>
          <a:p>
            <a:pPr algn="just">
              <a:lnSpc>
                <a:spcPct val="170000"/>
              </a:lnSpc>
              <a:buFont typeface="Wingdings" pitchFamily="2" charset="2"/>
              <a:buChar char="v"/>
            </a:pPr>
            <a:r>
              <a:rPr lang="en-US" sz="2000" dirty="0" smtClean="0">
                <a:latin typeface="Times New Roman" pitchFamily="18" charset="0"/>
                <a:cs typeface="Times New Roman" pitchFamily="18" charset="0"/>
              </a:rPr>
              <a:t>By using electrical control circuits combined with computers, designers can save weight, improve reliability, and use the computers to mitigate the undesirable characteristics mentioned above. </a:t>
            </a:r>
          </a:p>
          <a:p>
            <a:pPr algn="just">
              <a:lnSpc>
                <a:spcPct val="170000"/>
              </a:lnSpc>
              <a:buFont typeface="Wingdings" pitchFamily="2" charset="2"/>
              <a:buChar char="v"/>
            </a:pPr>
            <a:r>
              <a:rPr lang="en-US" sz="2000" dirty="0" smtClean="0">
                <a:latin typeface="Times New Roman" pitchFamily="18" charset="0"/>
                <a:cs typeface="Times New Roman" pitchFamily="18" charset="0"/>
              </a:rPr>
              <a:t>Modern advanced fly-by-wire systems are also used to control unstable fighter aircraft.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POWER ASSISTED &amp; POWER OPERATED</a:t>
            </a:r>
            <a:endParaRPr lang="en-US" dirty="0"/>
          </a:p>
        </p:txBody>
      </p:sp>
      <p:sp>
        <p:nvSpPr>
          <p:cNvPr id="5" name="Content Placeholder 4"/>
          <p:cNvSpPr>
            <a:spLocks noGrp="1"/>
          </p:cNvSpPr>
          <p:nvPr>
            <p:ph idx="1"/>
          </p:nvPr>
        </p:nvSpPr>
        <p:spPr>
          <a:xfrm>
            <a:off x="0" y="1219200"/>
            <a:ext cx="9144000" cy="5638800"/>
          </a:xfrm>
        </p:spPr>
        <p:txBody>
          <a:bodyPr>
            <a:normAutofit/>
          </a:bodyPr>
          <a:lstStyle/>
          <a:p>
            <a:pPr>
              <a:lnSpc>
                <a:spcPct val="150000"/>
              </a:lnSpc>
              <a:buNone/>
            </a:pPr>
            <a:r>
              <a:rPr lang="en-US" sz="2000" dirty="0">
                <a:latin typeface="Times New Roman" pitchFamily="18" charset="0"/>
                <a:cs typeface="Times New Roman" pitchFamily="18" charset="0"/>
              </a:rPr>
              <a:t>Power Assisted</a:t>
            </a:r>
          </a:p>
          <a:p>
            <a:pPr>
              <a:lnSpc>
                <a:spcPct val="150000"/>
              </a:lnSpc>
              <a:buNone/>
            </a:pPr>
            <a:r>
              <a:rPr lang="en-US" sz="2000" dirty="0" smtClean="0">
                <a:latin typeface="Times New Roman" pitchFamily="18" charset="0"/>
                <a:cs typeface="Times New Roman" pitchFamily="18" charset="0"/>
              </a:rPr>
              <a:t>	Movement </a:t>
            </a:r>
            <a:r>
              <a:rPr lang="en-US" sz="2000" dirty="0">
                <a:latin typeface="Times New Roman" pitchFamily="18" charset="0"/>
                <a:cs typeface="Times New Roman" pitchFamily="18" charset="0"/>
              </a:rPr>
              <a:t>of the control column will </a:t>
            </a:r>
            <a:r>
              <a:rPr lang="en-US" sz="2000" dirty="0" smtClean="0">
                <a:latin typeface="Times New Roman" pitchFamily="18" charset="0"/>
                <a:cs typeface="Times New Roman" pitchFamily="18" charset="0"/>
              </a:rPr>
              <a:t>move both </a:t>
            </a:r>
            <a:r>
              <a:rPr lang="en-US" sz="2000" dirty="0">
                <a:latin typeface="Times New Roman" pitchFamily="18" charset="0"/>
                <a:cs typeface="Times New Roman" pitchFamily="18" charset="0"/>
              </a:rPr>
              <a:t>the flying control and the pilot </a:t>
            </a:r>
            <a:r>
              <a:rPr lang="en-US" sz="2000" dirty="0" smtClean="0">
                <a:latin typeface="Times New Roman" pitchFamily="18" charset="0"/>
                <a:cs typeface="Times New Roman" pitchFamily="18" charset="0"/>
              </a:rPr>
              <a:t>valve Reversible controls.</a:t>
            </a:r>
          </a:p>
        </p:txBody>
      </p:sp>
      <p:pic>
        <p:nvPicPr>
          <p:cNvPr id="3075" name="Picture 3"/>
          <p:cNvPicPr>
            <a:picLocks noChangeAspect="1" noChangeArrowheads="1"/>
          </p:cNvPicPr>
          <p:nvPr/>
        </p:nvPicPr>
        <p:blipFill>
          <a:blip r:embed="rId2"/>
          <a:srcRect/>
          <a:stretch>
            <a:fillRect/>
          </a:stretch>
        </p:blipFill>
        <p:spPr bwMode="auto">
          <a:xfrm>
            <a:off x="0" y="2743200"/>
            <a:ext cx="91440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pPr>
              <a:buNone/>
            </a:pPr>
            <a:r>
              <a:rPr lang="en-US" sz="2400" b="1" dirty="0" smtClean="0">
                <a:latin typeface="Times New Roman" pitchFamily="18" charset="0"/>
                <a:cs typeface="Times New Roman" pitchFamily="18" charset="0"/>
              </a:rPr>
              <a:t>Power Operated</a:t>
            </a:r>
          </a:p>
          <a:p>
            <a:pPr>
              <a:buNone/>
            </a:pPr>
            <a:r>
              <a:rPr lang="en-US" sz="2400" b="1" dirty="0" smtClean="0">
                <a:latin typeface="Times New Roman" pitchFamily="18" charset="0"/>
                <a:cs typeface="Times New Roman" pitchFamily="18" charset="0"/>
              </a:rPr>
              <a:t>Movement of the control column only moves the pilot valve.</a:t>
            </a:r>
          </a:p>
          <a:p>
            <a:pPr>
              <a:buNone/>
            </a:pPr>
            <a:r>
              <a:rPr lang="en-US" sz="2400" b="1" dirty="0" smtClean="0">
                <a:latin typeface="Times New Roman" pitchFamily="18" charset="0"/>
                <a:cs typeface="Times New Roman" pitchFamily="18" charset="0"/>
              </a:rPr>
              <a:t>Irreversible controls</a:t>
            </a:r>
          </a:p>
          <a:p>
            <a:pPr>
              <a:buNone/>
            </a:pPr>
            <a:endParaRPr lang="en-US" sz="2400" dirty="0" smtClean="0">
              <a:latin typeface="Times New Roman" pitchFamily="18" charset="0"/>
              <a:cs typeface="Times New Roman" pitchFamily="18" charset="0"/>
            </a:endParaRPr>
          </a:p>
          <a:p>
            <a:endParaRPr lang="en-US" dirty="0"/>
          </a:p>
        </p:txBody>
      </p:sp>
      <p:pic>
        <p:nvPicPr>
          <p:cNvPr id="5" name="Picture 2"/>
          <p:cNvPicPr>
            <a:picLocks noChangeAspect="1" noChangeArrowheads="1"/>
          </p:cNvPicPr>
          <p:nvPr/>
        </p:nvPicPr>
        <p:blipFill>
          <a:blip r:embed="rId2"/>
          <a:srcRect/>
          <a:stretch>
            <a:fillRect/>
          </a:stretch>
        </p:blipFill>
        <p:spPr bwMode="auto">
          <a:xfrm>
            <a:off x="0" y="1752600"/>
            <a:ext cx="9144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ARTIFICIAL FEEL (Q-FEEL)</a:t>
            </a:r>
            <a:br>
              <a:rPr lang="en-US" sz="2800" b="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4525963"/>
          </a:xfrm>
        </p:spPr>
        <p:txBody>
          <a:bodyPr>
            <a:normAutofit/>
          </a:bodyPr>
          <a:lstStyle/>
          <a:p>
            <a:pPr algn="just">
              <a:lnSpc>
                <a:spcPct val="200000"/>
              </a:lnSpc>
              <a:buFont typeface="Wingdings" pitchFamily="2" charset="2"/>
              <a:buChar char="v"/>
            </a:pPr>
            <a:r>
              <a:rPr lang="en-US" sz="2000" dirty="0" smtClean="0">
                <a:latin typeface="Times New Roman" pitchFamily="18" charset="0"/>
                <a:cs typeface="Times New Roman" pitchFamily="18" charset="0"/>
              </a:rPr>
              <a:t>Artificial </a:t>
            </a:r>
            <a:r>
              <a:rPr lang="en-US" sz="2000" dirty="0">
                <a:latin typeface="Times New Roman" pitchFamily="18" charset="0"/>
                <a:cs typeface="Times New Roman" pitchFamily="18" charset="0"/>
              </a:rPr>
              <a:t>feel systems are designed to increase control column/rudder pedal forces to reflect increases in:-IAS (q) by sensing dynamic pressure-Control </a:t>
            </a:r>
            <a:r>
              <a:rPr lang="en-US" sz="2000" dirty="0" smtClean="0">
                <a:latin typeface="Times New Roman" pitchFamily="18" charset="0"/>
                <a:cs typeface="Times New Roman" pitchFamily="18" charset="0"/>
              </a:rPr>
              <a:t>deflection in </a:t>
            </a:r>
            <a:r>
              <a:rPr lang="en-US" sz="2000" dirty="0">
                <a:latin typeface="Times New Roman" pitchFamily="18" charset="0"/>
                <a:cs typeface="Times New Roman" pitchFamily="18" charset="0"/>
              </a:rPr>
              <a:t>order to reduce the chance </a:t>
            </a:r>
            <a:r>
              <a:rPr lang="en-US" sz="2000" dirty="0" smtClean="0">
                <a:latin typeface="Times New Roman" pitchFamily="18" charset="0"/>
                <a:cs typeface="Times New Roman" pitchFamily="18" charset="0"/>
              </a:rPr>
              <a:t>of overstressing </a:t>
            </a:r>
            <a:r>
              <a:rPr lang="en-US" sz="2000" dirty="0">
                <a:latin typeface="Times New Roman" pitchFamily="18" charset="0"/>
                <a:cs typeface="Times New Roman" pitchFamily="18" charset="0"/>
              </a:rPr>
              <a:t>the aircraft</a:t>
            </a:r>
          </a:p>
          <a:p>
            <a:pPr algn="just">
              <a:lnSpc>
                <a:spcPct val="200000"/>
              </a:lnSpc>
              <a:buFont typeface="Wingdings" pitchFamily="2" charset="2"/>
              <a:buChar char="v"/>
            </a:pPr>
            <a:r>
              <a:rPr lang="en-US" sz="2000" dirty="0" smtClean="0">
                <a:latin typeface="Times New Roman" pitchFamily="18" charset="0"/>
                <a:cs typeface="Times New Roman" pitchFamily="18" charset="0"/>
              </a:rPr>
              <a:t>Normally duplicated and fitted in parallel with </a:t>
            </a:r>
            <a:r>
              <a:rPr lang="en-US" sz="2000" dirty="0">
                <a:latin typeface="Times New Roman" pitchFamily="18" charset="0"/>
                <a:cs typeface="Times New Roman" pitchFamily="18" charset="0"/>
              </a:rPr>
              <a:t>the control </a:t>
            </a:r>
            <a:r>
              <a:rPr lang="en-US" sz="2000" dirty="0" smtClean="0">
                <a:latin typeface="Times New Roman" pitchFamily="18" charset="0"/>
                <a:cs typeface="Times New Roman" pitchFamily="18" charset="0"/>
              </a:rPr>
              <a:t>runs</a:t>
            </a:r>
            <a:endParaRPr lang="en-US" sz="20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1219200" y="4572000"/>
            <a:ext cx="5334000" cy="1432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AXES OF CONTROL</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412488" y="1600200"/>
            <a:ext cx="631902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lgn="ctr">
              <a:lnSpc>
                <a:spcPct val="150000"/>
              </a:lnSpc>
              <a:buFont typeface="Wingdings" pitchFamily="2" charset="2"/>
              <a:buChar char="v"/>
            </a:pPr>
            <a:r>
              <a:rPr lang="en-US" sz="2200" dirty="0" smtClean="0">
                <a:latin typeface="Times New Roman" pitchFamily="18" charset="0"/>
                <a:cs typeface="Times New Roman" pitchFamily="18" charset="0"/>
              </a:rPr>
              <a:t>FBW </a:t>
            </a:r>
            <a:r>
              <a:rPr lang="en-US" sz="2200" dirty="0">
                <a:latin typeface="Times New Roman" pitchFamily="18" charset="0"/>
                <a:cs typeface="Times New Roman" pitchFamily="18" charset="0"/>
              </a:rPr>
              <a:t>– Introduction </a:t>
            </a:r>
          </a:p>
          <a:p>
            <a:pPr algn="just">
              <a:lnSpc>
                <a:spcPct val="150000"/>
              </a:lnSpc>
              <a:buFont typeface="Wingdings" pitchFamily="2" charset="2"/>
              <a:buChar char="v"/>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FBW architecture was developed in 1970’s </a:t>
            </a:r>
          </a:p>
          <a:p>
            <a:pPr algn="just">
              <a:lnSpc>
                <a:spcPct val="150000"/>
              </a:lnSpc>
              <a:buFont typeface="Wingdings" pitchFamily="2" charset="2"/>
              <a:buChar char="v"/>
            </a:pPr>
            <a:r>
              <a:rPr lang="en-US" sz="2000" dirty="0" smtClean="0">
                <a:latin typeface="Times New Roman" pitchFamily="18" charset="0"/>
                <a:cs typeface="Times New Roman" pitchFamily="18" charset="0"/>
              </a:rPr>
              <a:t>Initially </a:t>
            </a:r>
            <a:r>
              <a:rPr lang="en-US" sz="2000" dirty="0">
                <a:latin typeface="Times New Roman" pitchFamily="18" charset="0"/>
                <a:cs typeface="Times New Roman" pitchFamily="18" charset="0"/>
              </a:rPr>
              <a:t>starting as an analogue technique and later on transformed into digital. </a:t>
            </a:r>
          </a:p>
          <a:p>
            <a:pPr algn="just">
              <a:lnSpc>
                <a:spcPct val="150000"/>
              </a:lnSpc>
              <a:buFont typeface="Wingdings" pitchFamily="2" charset="2"/>
              <a:buChar char="v"/>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was first developed for military aviation, where it is now a common solution </a:t>
            </a:r>
          </a:p>
          <a:p>
            <a:pPr algn="just">
              <a:lnSpc>
                <a:spcPct val="150000"/>
              </a:lnSpc>
              <a:buFont typeface="Wingdings" pitchFamily="2" charset="2"/>
              <a:buChar char="v"/>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supersonic Concorde can be considered a first and isolated civil aircraft equipped with a (analogue) fly-by-wire system </a:t>
            </a:r>
          </a:p>
          <a:p>
            <a:pPr algn="just">
              <a:lnSpc>
                <a:spcPct val="150000"/>
              </a:lnSpc>
              <a:buFont typeface="Wingdings" pitchFamily="2" charset="2"/>
              <a:buChar char="v"/>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80’s the digital technique was imported from military into civil aviation by Airbus, first with the A320, then followed by A319, A321, A330, A340, Boeing 777 and A380 (scheduled for 2005). </a:t>
            </a:r>
          </a:p>
          <a:p>
            <a:pPr algn="just">
              <a:lnSpc>
                <a:spcPct val="150000"/>
              </a:lnSpc>
              <a:buFont typeface="Wingdings" pitchFamily="2" charset="2"/>
              <a:buChar char="v"/>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architecture is based on computer signal </a:t>
            </a:r>
            <a:r>
              <a:rPr lang="en-US" sz="2000" dirty="0" smtClean="0">
                <a:latin typeface="Times New Roman" pitchFamily="18" charset="0"/>
                <a:cs typeface="Times New Roman" pitchFamily="18" charset="0"/>
              </a:rPr>
              <a:t>processing. </a:t>
            </a:r>
            <a:endParaRPr lang="en-US" sz="20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dirty="0" smtClean="0">
                <a:latin typeface="Times New Roman" pitchFamily="18" charset="0"/>
                <a:cs typeface="Times New Roman" pitchFamily="18" charset="0"/>
              </a:rPr>
              <a:t>ANALOG FLYBYWIRE</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1"/>
            <a:ext cx="8229600" cy="1981200"/>
          </a:xfrm>
        </p:spPr>
        <p:txBody>
          <a:bodyPr/>
          <a:lstStyle/>
          <a:p>
            <a:pPr marL="365760" indent="-256032" algn="just" fontAlgn="auto">
              <a:lnSpc>
                <a:spcPct val="150000"/>
              </a:lnSpc>
              <a:spcAft>
                <a:spcPts val="0"/>
              </a:spcAft>
              <a:buFont typeface="Wingdings" pitchFamily="2" charset="2"/>
              <a:buChar char="v"/>
              <a:defRPr/>
            </a:pPr>
            <a:r>
              <a:rPr lang="en-US" sz="2000" dirty="0" smtClean="0">
                <a:solidFill>
                  <a:schemeClr val="accent1">
                    <a:lumMod val="75000"/>
                  </a:schemeClr>
                </a:solidFill>
                <a:latin typeface="Times New Roman" pitchFamily="18" charset="0"/>
                <a:cs typeface="Times New Roman" pitchFamily="18" charset="0"/>
              </a:rPr>
              <a:t>The control mechanisms in the   cockpit now operate signal transducers, which in turn generate the  appropriate electronic commands.</a:t>
            </a:r>
          </a:p>
          <a:p>
            <a:pPr marL="365760" indent="-256032" algn="just" fontAlgn="auto">
              <a:lnSpc>
                <a:spcPct val="150000"/>
              </a:lnSpc>
              <a:spcAft>
                <a:spcPts val="0"/>
              </a:spcAft>
              <a:buFont typeface="Wingdings" pitchFamily="2" charset="2"/>
              <a:buChar char="v"/>
              <a:defRPr/>
            </a:pPr>
            <a:r>
              <a:rPr lang="en-US" sz="2000" dirty="0" smtClean="0">
                <a:solidFill>
                  <a:schemeClr val="accent1">
                    <a:lumMod val="75000"/>
                  </a:schemeClr>
                </a:solidFill>
                <a:latin typeface="Times New Roman" pitchFamily="18" charset="0"/>
                <a:cs typeface="Times New Roman" pitchFamily="18" charset="0"/>
              </a:rPr>
              <a:t> These are next processed by an electronic  controller with an </a:t>
            </a:r>
            <a:r>
              <a:rPr lang="en-US" sz="2000" dirty="0" smtClean="0">
                <a:solidFill>
                  <a:schemeClr val="accent1">
                    <a:lumMod val="75000"/>
                  </a:schemeClr>
                </a:solidFill>
                <a:latin typeface="Times New Roman" pitchFamily="18" charset="0"/>
                <a:cs typeface="Times New Roman" pitchFamily="18" charset="0"/>
                <a:hlinkClick r:id="rId2"/>
              </a:rPr>
              <a:t>analog</a:t>
            </a:r>
            <a:r>
              <a:rPr lang="en-US" sz="2000" dirty="0" smtClean="0">
                <a:solidFill>
                  <a:schemeClr val="accent1">
                    <a:lumMod val="75000"/>
                  </a:schemeClr>
                </a:solidFill>
                <a:latin typeface="Times New Roman" pitchFamily="18" charset="0"/>
                <a:cs typeface="Times New Roman" pitchFamily="18" charset="0"/>
              </a:rPr>
              <a:t> signal. </a:t>
            </a:r>
            <a:endParaRPr lang="en-IN" sz="2000" dirty="0" smtClean="0">
              <a:solidFill>
                <a:schemeClr val="accent1">
                  <a:lumMod val="75000"/>
                </a:schemeClr>
              </a:solidFill>
              <a:latin typeface="Times New Roman" pitchFamily="18" charset="0"/>
              <a:cs typeface="Times New Roman" pitchFamily="18" charset="0"/>
            </a:endParaRPr>
          </a:p>
          <a:p>
            <a:endParaRPr lang="en-US" dirty="0"/>
          </a:p>
        </p:txBody>
      </p:sp>
      <p:sp>
        <p:nvSpPr>
          <p:cNvPr id="4" name="Title 1"/>
          <p:cNvSpPr txBox="1">
            <a:spLocks/>
          </p:cNvSpPr>
          <p:nvPr/>
        </p:nvSpPr>
        <p:spPr>
          <a:xfrm>
            <a:off x="609600" y="320040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DIGITAL FLYBYWIRE</a:t>
            </a: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Content Placeholder 2"/>
          <p:cNvSpPr txBox="1">
            <a:spLocks/>
          </p:cNvSpPr>
          <p:nvPr/>
        </p:nvSpPr>
        <p:spPr>
          <a:xfrm>
            <a:off x="609600" y="4191000"/>
            <a:ext cx="8229600" cy="2362200"/>
          </a:xfrm>
          <a:prstGeom prst="rect">
            <a:avLst/>
          </a:prstGeom>
        </p:spPr>
        <p:txBody>
          <a:bodyPr vert="horz" lIns="91440" tIns="45720" rIns="91440" bIns="45720" rtlCol="0">
            <a:normAutofit lnSpcReduction="10000"/>
          </a:bodyPr>
          <a:lstStyle/>
          <a:p>
            <a:pPr marL="365760" indent="-256032" algn="just" fontAlgn="auto">
              <a:lnSpc>
                <a:spcPct val="150000"/>
              </a:lnSpc>
              <a:spcAft>
                <a:spcPts val="0"/>
              </a:spcAft>
              <a:buFont typeface="Wingdings 3"/>
              <a:buChar char=""/>
              <a:defRPr/>
            </a:pPr>
            <a:r>
              <a:rPr lang="en-US" sz="2000" dirty="0" smtClean="0">
                <a:solidFill>
                  <a:schemeClr val="accent1">
                    <a:lumMod val="75000"/>
                  </a:schemeClr>
                </a:solidFill>
                <a:latin typeface="Times New Roman" pitchFamily="18" charset="0"/>
                <a:cs typeface="Times New Roman" pitchFamily="18" charset="0"/>
              </a:rPr>
              <a:t>A digital fly-by-wire flight control system is similar to its analog counterpart.</a:t>
            </a:r>
          </a:p>
          <a:p>
            <a:pPr marL="365760" indent="-256032" algn="just" fontAlgn="auto">
              <a:lnSpc>
                <a:spcPct val="150000"/>
              </a:lnSpc>
              <a:spcAft>
                <a:spcPts val="0"/>
              </a:spcAft>
              <a:buFont typeface="Wingdings 3"/>
              <a:buChar char=""/>
              <a:defRPr/>
            </a:pPr>
            <a:r>
              <a:rPr lang="en-US" sz="2000" dirty="0" smtClean="0">
                <a:solidFill>
                  <a:schemeClr val="accent1">
                    <a:lumMod val="75000"/>
                  </a:schemeClr>
                </a:solidFill>
                <a:latin typeface="Times New Roman" pitchFamily="18" charset="0"/>
                <a:cs typeface="Times New Roman" pitchFamily="18" charset="0"/>
              </a:rPr>
              <a:t>The signal processing is done by digital computers and the pilot literally can "fly-via-computer". It increases the flexibility of the flight control system.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Fly by wire system</a:t>
            </a:r>
            <a:endParaRPr lang="en-US" dirty="0"/>
          </a:p>
        </p:txBody>
      </p:sp>
      <p:pic>
        <p:nvPicPr>
          <p:cNvPr id="13315" name="Picture 3"/>
          <p:cNvPicPr>
            <a:picLocks noGrp="1" noChangeAspect="1" noChangeArrowheads="1"/>
          </p:cNvPicPr>
          <p:nvPr>
            <p:ph idx="1"/>
          </p:nvPr>
        </p:nvPicPr>
        <p:blipFill>
          <a:blip r:embed="rId2"/>
          <a:srcRect/>
          <a:stretch>
            <a:fillRect/>
          </a:stretch>
        </p:blipFill>
        <p:spPr bwMode="auto">
          <a:xfrm>
            <a:off x="1" y="1143000"/>
            <a:ext cx="9144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Autofit/>
          </a:bodyPr>
          <a:lstStyle/>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lnSpc>
                <a:spcPct val="170000"/>
              </a:lnSpc>
              <a:buFont typeface="Wingdings" pitchFamily="2" charset="2"/>
              <a:buChar char="v"/>
            </a:pPr>
            <a:r>
              <a:rPr lang="en-US" sz="2400" dirty="0">
                <a:latin typeface="Times New Roman" pitchFamily="18" charset="0"/>
                <a:cs typeface="Times New Roman" pitchFamily="18" charset="0"/>
              </a:rPr>
              <a:t>The pilot’s demand is first of all </a:t>
            </a:r>
            <a:r>
              <a:rPr lang="en-US" sz="2400" dirty="0" err="1">
                <a:latin typeface="Times New Roman" pitchFamily="18" charset="0"/>
                <a:cs typeface="Times New Roman" pitchFamily="18" charset="0"/>
              </a:rPr>
              <a:t>transduced</a:t>
            </a:r>
            <a:r>
              <a:rPr lang="en-US" sz="2400" dirty="0">
                <a:latin typeface="Times New Roman" pitchFamily="18" charset="0"/>
                <a:cs typeface="Times New Roman" pitchFamily="18" charset="0"/>
              </a:rPr>
              <a:t> into electrical signal in the cabin and sent to a group of independent computers (Airbus architecture substitute the cabin control column with a side stick) </a:t>
            </a:r>
          </a:p>
          <a:p>
            <a:pPr algn="just">
              <a:lnSpc>
                <a:spcPct val="17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computers sample also data concerning the flight conditions and servo-valves and actuators positions </a:t>
            </a:r>
          </a:p>
          <a:p>
            <a:pPr algn="just">
              <a:lnSpc>
                <a:spcPct val="17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pilot’s demand is then processed and sent to the actuator, properly tailored to the actual flight status. </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flight data used by the system mainly depend on the aircraft category; in general the following data are sampled and processed: </a:t>
            </a:r>
          </a:p>
          <a:p>
            <a:pPr algn="just">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pitch, roll, yaw rate and linear accelerations </a:t>
            </a:r>
          </a:p>
          <a:p>
            <a:pPr algn="just">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Angle of attack and sideslip </a:t>
            </a:r>
          </a:p>
          <a:p>
            <a:pPr algn="just">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Airspeed/Mach number, Pressure, Altitude and radio altimeter indications </a:t>
            </a:r>
          </a:p>
          <a:p>
            <a:pPr algn="just">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Stick and pedal demands </a:t>
            </a:r>
          </a:p>
          <a:p>
            <a:pPr algn="just">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Other cabin commands such as landing gear condition, thrust lever </a:t>
            </a:r>
            <a:r>
              <a:rPr lang="en-US" sz="2400" dirty="0" smtClean="0">
                <a:latin typeface="Times New Roman" pitchFamily="18" charset="0"/>
                <a:cs typeface="Times New Roman" pitchFamily="18" charset="0"/>
              </a:rPr>
              <a:t>  position</a:t>
            </a:r>
            <a:r>
              <a:rPr lang="en-US" sz="2400" dirty="0">
                <a:latin typeface="Times New Roman" pitchFamily="18" charset="0"/>
                <a:cs typeface="Times New Roman" pitchFamily="18" charset="0"/>
              </a:rPr>
              <a:t>, etc. </a:t>
            </a:r>
          </a:p>
          <a:p>
            <a:pPr algn="just">
              <a:buFont typeface="Wingdings" pitchFamily="2" charset="2"/>
              <a:buChar char="v"/>
            </a:pPr>
            <a:r>
              <a:rPr lang="en-US" sz="2400" dirty="0" smtClean="0">
                <a:latin typeface="Times New Roman" pitchFamily="18" charset="0"/>
                <a:cs typeface="Times New Roman" pitchFamily="18" charset="0"/>
              </a:rPr>
              <a:t>The full system has high redundancy to restore the level of reliability of a mechanical or hydraulic system, in the form of multiple (triplex or </a:t>
            </a:r>
            <a:r>
              <a:rPr lang="en-US" sz="2400" dirty="0" err="1" smtClean="0">
                <a:latin typeface="Times New Roman" pitchFamily="18" charset="0"/>
                <a:cs typeface="Times New Roman" pitchFamily="18" charset="0"/>
              </a:rPr>
              <a:t>quadruplex</a:t>
            </a:r>
            <a:r>
              <a:rPr lang="en-US" sz="2400" dirty="0" smtClean="0">
                <a:latin typeface="Times New Roman" pitchFamily="18" charset="0"/>
                <a:cs typeface="Times New Roman" pitchFamily="18" charset="0"/>
              </a:rPr>
              <a:t>) parallel and independent lanes to generate and transmit the signals, and independent computers that process them.</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latin typeface="Times New Roman" pitchFamily="18" charset="0"/>
                <a:cs typeface="Times New Roman" pitchFamily="18" charset="0"/>
              </a:rPr>
              <a:t>FBW – Safety and Redundancy </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715000"/>
          </a:xfrm>
        </p:spPr>
        <p:txBody>
          <a:bodyPr>
            <a:normAutofit/>
          </a:bodyPr>
          <a:lstStyle/>
          <a:p>
            <a:pPr algn="just">
              <a:lnSpc>
                <a:spcPct val="200000"/>
              </a:lnSpc>
              <a:buFont typeface="Wingdings" pitchFamily="2" charset="2"/>
              <a:buChar char="v"/>
            </a:pPr>
            <a:r>
              <a:rPr lang="en-US" sz="2000" dirty="0" smtClean="0">
                <a:latin typeface="Times New Roman" pitchFamily="18" charset="0"/>
                <a:cs typeface="Times New Roman" pitchFamily="18" charset="0"/>
              </a:rPr>
              <a:t>Aircraft </a:t>
            </a:r>
            <a:r>
              <a:rPr lang="en-US" sz="2000" dirty="0">
                <a:latin typeface="Times New Roman" pitchFamily="18" charset="0"/>
                <a:cs typeface="Times New Roman" pitchFamily="18" charset="0"/>
              </a:rPr>
              <a:t>systems may be quadruplexed (four independent channels) in order to prevent loss of signals in the case of failure of one or even two channels</a:t>
            </a:r>
            <a:r>
              <a:rPr lang="en-US" sz="2000" dirty="0" smtClean="0">
                <a:latin typeface="Times New Roman" pitchFamily="18" charset="0"/>
                <a:cs typeface="Times New Roman" pitchFamily="18" charset="0"/>
              </a:rPr>
              <a:t>.</a:t>
            </a:r>
          </a:p>
          <a:p>
            <a:pPr algn="just">
              <a:lnSpc>
                <a:spcPct val="200000"/>
              </a:lnSpc>
              <a:buFont typeface="Wingdings" pitchFamily="2" charset="2"/>
              <a:buChar char="v"/>
            </a:pPr>
            <a:r>
              <a:rPr lang="en-US" sz="2000" dirty="0" smtClean="0">
                <a:latin typeface="Times New Roman" pitchFamily="18" charset="0"/>
                <a:cs typeface="Times New Roman" pitchFamily="18" charset="0"/>
              </a:rPr>
              <a:t>Pre-flight safety checks of a fly-by-wire system are often performed using Built-In Test Equipment (BITE). </a:t>
            </a:r>
          </a:p>
          <a:p>
            <a:pPr algn="just">
              <a:lnSpc>
                <a:spcPct val="200000"/>
              </a:lnSpc>
              <a:buFont typeface="Wingdings" pitchFamily="2" charset="2"/>
              <a:buChar char="v"/>
            </a:pPr>
            <a:r>
              <a:rPr lang="en-US" sz="2000" dirty="0" smtClean="0">
                <a:latin typeface="Times New Roman" pitchFamily="18" charset="0"/>
                <a:cs typeface="Times New Roman" pitchFamily="18" charset="0"/>
              </a:rPr>
              <a:t>On programming the system, either by the pilot or ground crew, a number of control movement steps are automatically performed. </a:t>
            </a:r>
          </a:p>
          <a:p>
            <a:pPr algn="just">
              <a:lnSpc>
                <a:spcPct val="200000"/>
              </a:lnSpc>
              <a:buFont typeface="Wingdings" pitchFamily="2" charset="2"/>
              <a:buChar char="v"/>
            </a:pPr>
            <a:r>
              <a:rPr lang="en-US" sz="2000" dirty="0" smtClean="0">
                <a:latin typeface="Times New Roman" pitchFamily="18" charset="0"/>
                <a:cs typeface="Times New Roman" pitchFamily="18" charset="0"/>
              </a:rPr>
              <a:t>Any failure will be indicated to the crews .</a:t>
            </a:r>
          </a:p>
          <a:p>
            <a:pPr algn="just">
              <a:lnSpc>
                <a:spcPct val="200000"/>
              </a:lnSpc>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200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FBW </a:t>
            </a:r>
            <a:r>
              <a:rPr lang="en-US" dirty="0"/>
              <a:t>– Advantages </a:t>
            </a:r>
          </a:p>
        </p:txBody>
      </p:sp>
      <p:sp>
        <p:nvSpPr>
          <p:cNvPr id="3" name="Content Placeholder 2"/>
          <p:cNvSpPr>
            <a:spLocks noGrp="1"/>
          </p:cNvSpPr>
          <p:nvPr>
            <p:ph idx="1"/>
          </p:nvPr>
        </p:nvSpPr>
        <p:spPr>
          <a:xfrm>
            <a:off x="457200" y="1219200"/>
            <a:ext cx="8229600" cy="4906963"/>
          </a:xfrm>
        </p:spPr>
        <p:txBody>
          <a:bodyPr>
            <a:normAutofit/>
          </a:bodyPr>
          <a:lstStyle/>
          <a:p>
            <a:pPr algn="just">
              <a:lnSpc>
                <a:spcPct val="250000"/>
              </a:lnSpc>
              <a:buFont typeface="Wingdings" pitchFamily="2" charset="2"/>
              <a:buChar char="v"/>
            </a:pPr>
            <a:r>
              <a:rPr lang="en-US" sz="2000" dirty="0" smtClean="0">
                <a:latin typeface="Times New Roman" pitchFamily="18" charset="0"/>
                <a:cs typeface="Times New Roman" pitchFamily="18" charset="0"/>
              </a:rPr>
              <a:t>Flight </a:t>
            </a:r>
            <a:r>
              <a:rPr lang="en-US" sz="2000" dirty="0">
                <a:latin typeface="Times New Roman" pitchFamily="18" charset="0"/>
                <a:cs typeface="Times New Roman" pitchFamily="18" charset="0"/>
              </a:rPr>
              <a:t>envelope protection (the computers will reject and tune pilot’s demands that might exceed the airframe load factors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lnSpc>
                <a:spcPct val="250000"/>
              </a:lnSpc>
              <a:buFont typeface="Wingdings" pitchFamily="2" charset="2"/>
              <a:buChar char="v"/>
            </a:pPr>
            <a:r>
              <a:rPr lang="en-US" sz="2000" dirty="0" smtClean="0">
                <a:latin typeface="Times New Roman" pitchFamily="18" charset="0"/>
                <a:cs typeface="Times New Roman" pitchFamily="18" charset="0"/>
              </a:rPr>
              <a:t>Increase </a:t>
            </a:r>
            <a:r>
              <a:rPr lang="en-US" sz="2000" dirty="0">
                <a:latin typeface="Times New Roman" pitchFamily="18" charset="0"/>
                <a:cs typeface="Times New Roman" pitchFamily="18" charset="0"/>
              </a:rPr>
              <a:t>of stability and handling qualities across the full flight envelope, including the possibility of flying unstable </a:t>
            </a:r>
            <a:r>
              <a:rPr lang="en-US" sz="2000" dirty="0" smtClean="0">
                <a:latin typeface="Times New Roman" pitchFamily="18" charset="0"/>
                <a:cs typeface="Times New Roman" pitchFamily="18" charset="0"/>
              </a:rPr>
              <a:t>vehicles. </a:t>
            </a:r>
            <a:endParaRPr lang="en-US" sz="2000" dirty="0">
              <a:latin typeface="Times New Roman" pitchFamily="18" charset="0"/>
              <a:cs typeface="Times New Roman" pitchFamily="18" charset="0"/>
            </a:endParaRPr>
          </a:p>
          <a:p>
            <a:pPr algn="just">
              <a:lnSpc>
                <a:spcPct val="250000"/>
              </a:lnSpc>
              <a:buFont typeface="Wingdings" pitchFamily="2" charset="2"/>
              <a:buChar char="v"/>
            </a:pPr>
            <a:r>
              <a:rPr lang="en-US" sz="2000" dirty="0" smtClean="0">
                <a:latin typeface="Times New Roman" pitchFamily="18" charset="0"/>
                <a:cs typeface="Times New Roman" pitchFamily="18" charset="0"/>
              </a:rPr>
              <a:t>Turbulence </a:t>
            </a:r>
            <a:r>
              <a:rPr lang="en-US" sz="2000" dirty="0">
                <a:latin typeface="Times New Roman" pitchFamily="18" charset="0"/>
                <a:cs typeface="Times New Roman" pitchFamily="18" charset="0"/>
              </a:rPr>
              <a:t>suppression and consequent decrease of fatigue loads and increase of passenger </a:t>
            </a:r>
            <a:r>
              <a:rPr lang="en-US" sz="2000" dirty="0" smtClean="0">
                <a:latin typeface="Times New Roman" pitchFamily="18" charset="0"/>
                <a:cs typeface="Times New Roman" pitchFamily="18" charset="0"/>
              </a:rPr>
              <a:t>comfort. </a:t>
            </a:r>
            <a:endParaRPr lang="en-US" sz="20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lstStyle/>
          <a:p>
            <a:pPr algn="just">
              <a:lnSpc>
                <a:spcPct val="250000"/>
              </a:lnSpc>
              <a:buFont typeface="Wingdings" pitchFamily="2" charset="2"/>
              <a:buChar char="v"/>
            </a:pPr>
            <a:r>
              <a:rPr lang="en-US" sz="2000" dirty="0" smtClean="0">
                <a:latin typeface="Times New Roman" pitchFamily="18" charset="0"/>
                <a:cs typeface="Times New Roman" pitchFamily="18" charset="0"/>
              </a:rPr>
              <a:t>Drag </a:t>
            </a:r>
            <a:r>
              <a:rPr lang="en-US" sz="2000" dirty="0">
                <a:latin typeface="Times New Roman" pitchFamily="18" charset="0"/>
                <a:cs typeface="Times New Roman" pitchFamily="18" charset="0"/>
              </a:rPr>
              <a:t>reduction by an </a:t>
            </a:r>
            <a:r>
              <a:rPr lang="en-US" sz="2000" dirty="0" smtClean="0">
                <a:latin typeface="Times New Roman" pitchFamily="18" charset="0"/>
                <a:cs typeface="Times New Roman" pitchFamily="18" charset="0"/>
              </a:rPr>
              <a:t>optimized </a:t>
            </a:r>
            <a:r>
              <a:rPr lang="en-US" sz="2000" dirty="0">
                <a:latin typeface="Times New Roman" pitchFamily="18" charset="0"/>
                <a:cs typeface="Times New Roman" pitchFamily="18" charset="0"/>
              </a:rPr>
              <a:t>trim setting </a:t>
            </a:r>
          </a:p>
          <a:p>
            <a:pPr algn="just">
              <a:lnSpc>
                <a:spcPct val="250000"/>
              </a:lnSpc>
              <a:buFont typeface="Wingdings" pitchFamily="2" charset="2"/>
              <a:buChar char="v"/>
            </a:pPr>
            <a:r>
              <a:rPr lang="en-US" sz="2000" dirty="0" smtClean="0">
                <a:latin typeface="Times New Roman" pitchFamily="18" charset="0"/>
                <a:cs typeface="Times New Roman" pitchFamily="18" charset="0"/>
              </a:rPr>
              <a:t>Higher </a:t>
            </a:r>
            <a:r>
              <a:rPr lang="en-US" sz="2000" dirty="0">
                <a:latin typeface="Times New Roman" pitchFamily="18" charset="0"/>
                <a:cs typeface="Times New Roman" pitchFamily="18" charset="0"/>
              </a:rPr>
              <a:t>stability during release of tanks and weapons </a:t>
            </a:r>
            <a:endParaRPr lang="en-US" sz="2000" dirty="0" smtClean="0">
              <a:latin typeface="Times New Roman" pitchFamily="18" charset="0"/>
              <a:cs typeface="Times New Roman" pitchFamily="18" charset="0"/>
            </a:endParaRPr>
          </a:p>
          <a:p>
            <a:pPr algn="just">
              <a:lnSpc>
                <a:spcPct val="250000"/>
              </a:lnSpc>
              <a:buFont typeface="Wingdings" pitchFamily="2" charset="2"/>
              <a:buChar char="v"/>
            </a:pPr>
            <a:r>
              <a:rPr lang="en-US" sz="2000" dirty="0" smtClean="0">
                <a:latin typeface="Times New Roman" pitchFamily="18" charset="0"/>
                <a:cs typeface="Times New Roman" pitchFamily="18" charset="0"/>
              </a:rPr>
              <a:t>Easier </a:t>
            </a:r>
            <a:r>
              <a:rPr lang="en-US" sz="2000" dirty="0">
                <a:latin typeface="Times New Roman" pitchFamily="18" charset="0"/>
                <a:cs typeface="Times New Roman" pitchFamily="18" charset="0"/>
              </a:rPr>
              <a:t>interfacing to auto-pilot and other automatic flight control systems </a:t>
            </a:r>
          </a:p>
          <a:p>
            <a:pPr algn="just">
              <a:lnSpc>
                <a:spcPct val="250000"/>
              </a:lnSpc>
              <a:buFont typeface="Wingdings" pitchFamily="2" charset="2"/>
              <a:buChar char="v"/>
            </a:pPr>
            <a:r>
              <a:rPr lang="en-US" sz="2000" dirty="0" smtClean="0">
                <a:latin typeface="Times New Roman" pitchFamily="18" charset="0"/>
                <a:cs typeface="Times New Roman" pitchFamily="18" charset="0"/>
              </a:rPr>
              <a:t>Weight </a:t>
            </a:r>
            <a:r>
              <a:rPr lang="en-US" sz="2000" dirty="0">
                <a:latin typeface="Times New Roman" pitchFamily="18" charset="0"/>
                <a:cs typeface="Times New Roman" pitchFamily="18" charset="0"/>
              </a:rPr>
              <a:t>reduction (mechanical linkages are substituted by wirings) </a:t>
            </a:r>
          </a:p>
          <a:p>
            <a:pPr algn="just">
              <a:lnSpc>
                <a:spcPct val="250000"/>
              </a:lnSpc>
              <a:buFont typeface="Wingdings" pitchFamily="2" charset="2"/>
              <a:buChar char="v"/>
            </a:pPr>
            <a:r>
              <a:rPr lang="en-US" sz="2000" dirty="0" smtClean="0">
                <a:latin typeface="Times New Roman" pitchFamily="18" charset="0"/>
                <a:cs typeface="Times New Roman" pitchFamily="18" charset="0"/>
              </a:rPr>
              <a:t>Maintenance </a:t>
            </a:r>
            <a:r>
              <a:rPr lang="en-US" sz="2000" dirty="0">
                <a:latin typeface="Times New Roman" pitchFamily="18" charset="0"/>
                <a:cs typeface="Times New Roman" pitchFamily="18" charset="0"/>
              </a:rPr>
              <a:t>reduction </a:t>
            </a:r>
          </a:p>
          <a:p>
            <a:pPr algn="just">
              <a:lnSpc>
                <a:spcPct val="250000"/>
              </a:lnSpc>
              <a:buFont typeface="Wingdings" pitchFamily="2" charset="2"/>
              <a:buChar char="v"/>
            </a:pPr>
            <a:r>
              <a:rPr lang="en-US" sz="2000" dirty="0" smtClean="0">
                <a:latin typeface="Times New Roman" pitchFamily="18" charset="0"/>
                <a:cs typeface="Times New Roman" pitchFamily="18" charset="0"/>
              </a:rPr>
              <a:t>Reduction </a:t>
            </a:r>
            <a:r>
              <a:rPr lang="en-US" sz="2000" dirty="0">
                <a:latin typeface="Times New Roman" pitchFamily="18" charset="0"/>
                <a:cs typeface="Times New Roman" pitchFamily="18" charset="0"/>
              </a:rPr>
              <a:t>of airlines’ pilot training costs (flight handling becomes very similar in an whole aircraft family) </a:t>
            </a:r>
          </a:p>
          <a:p>
            <a:pPr>
              <a:lnSpc>
                <a:spcPct val="150000"/>
              </a:lnSpc>
              <a:buNone/>
            </a:pPr>
            <a:endParaRPr lang="en-US" sz="20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Digital </a:t>
            </a:r>
            <a:r>
              <a:rPr lang="en-US" dirty="0"/>
              <a:t>Fly-By-Wire (DFBW)</a:t>
            </a:r>
          </a:p>
        </p:txBody>
      </p:sp>
      <p:sp>
        <p:nvSpPr>
          <p:cNvPr id="3" name="Content Placeholder 2"/>
          <p:cNvSpPr>
            <a:spLocks noGrp="1"/>
          </p:cNvSpPr>
          <p:nvPr>
            <p:ph idx="1"/>
          </p:nvPr>
        </p:nvSpPr>
        <p:spPr>
          <a:xfrm>
            <a:off x="457200" y="1219200"/>
            <a:ext cx="8229600" cy="4572000"/>
          </a:xfrm>
        </p:spPr>
        <p:txBody>
          <a:bodyPr>
            <a:normAutofit/>
          </a:bodyPr>
          <a:lstStyle/>
          <a:p>
            <a:pPr algn="just">
              <a:lnSpc>
                <a:spcPct val="170000"/>
              </a:lnSpc>
              <a:buFont typeface="Wingdings" pitchFamily="2" charset="2"/>
              <a:buChar char="v"/>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digital fly-by-wire flight control system is similar to analog system. However, the signal processing is done by digital computers and the pilot literally can "fly-via-computer". </a:t>
            </a:r>
          </a:p>
          <a:p>
            <a:pPr algn="just">
              <a:lnSpc>
                <a:spcPct val="170000"/>
              </a:lnSpc>
              <a:buFont typeface="Wingdings" pitchFamily="2" charset="2"/>
              <a:buChar char="v"/>
            </a:pPr>
            <a:r>
              <a:rPr lang="en-US" sz="2000" dirty="0" smtClean="0">
                <a:latin typeface="Times New Roman" pitchFamily="18" charset="0"/>
                <a:cs typeface="Times New Roman" pitchFamily="18" charset="0"/>
              </a:rPr>
              <a:t>Increases </a:t>
            </a:r>
            <a:r>
              <a:rPr lang="en-US" sz="2000" dirty="0">
                <a:latin typeface="Times New Roman" pitchFamily="18" charset="0"/>
                <a:cs typeface="Times New Roman" pitchFamily="18" charset="0"/>
              </a:rPr>
              <a:t>in flexibility of the flight control system, since the digital computers can receive input from any aircraft sensor (such as the altimeters and the </a:t>
            </a:r>
            <a:r>
              <a:rPr lang="en-US" sz="2000" dirty="0" err="1">
                <a:latin typeface="Times New Roman" pitchFamily="18" charset="0"/>
                <a:cs typeface="Times New Roman" pitchFamily="18" charset="0"/>
              </a:rPr>
              <a:t>pitot</a:t>
            </a:r>
            <a:r>
              <a:rPr lang="en-US" sz="2000" dirty="0">
                <a:latin typeface="Times New Roman" pitchFamily="18" charset="0"/>
                <a:cs typeface="Times New Roman" pitchFamily="18" charset="0"/>
              </a:rPr>
              <a:t> tubes). </a:t>
            </a:r>
          </a:p>
          <a:p>
            <a:pPr algn="just">
              <a:lnSpc>
                <a:spcPct val="170000"/>
              </a:lnSpc>
              <a:buFont typeface="Wingdings" pitchFamily="2" charset="2"/>
              <a:buChar char="v"/>
            </a:pPr>
            <a:r>
              <a:rPr lang="en-US" sz="2000" dirty="0" smtClean="0">
                <a:latin typeface="Times New Roman" pitchFamily="18" charset="0"/>
                <a:cs typeface="Times New Roman" pitchFamily="18" charset="0"/>
              </a:rPr>
              <a:t>Increase </a:t>
            </a:r>
            <a:r>
              <a:rPr lang="en-US" sz="2000" dirty="0">
                <a:latin typeface="Times New Roman" pitchFamily="18" charset="0"/>
                <a:cs typeface="Times New Roman" pitchFamily="18" charset="0"/>
              </a:rPr>
              <a:t>in electronic </a:t>
            </a:r>
            <a:r>
              <a:rPr lang="en-US" sz="2000" dirty="0" smtClean="0">
                <a:latin typeface="Times New Roman" pitchFamily="18" charset="0"/>
                <a:cs typeface="Times New Roman" pitchFamily="18" charset="0"/>
              </a:rPr>
              <a:t>stability </a:t>
            </a:r>
            <a:r>
              <a:rPr lang="en-US" sz="2000" dirty="0">
                <a:latin typeface="Times New Roman" pitchFamily="18" charset="0"/>
                <a:cs typeface="Times New Roman" pitchFamily="18" charset="0"/>
              </a:rPr>
              <a:t>- system is less dependent on the values of critical electrical components in an analog </a:t>
            </a:r>
            <a:r>
              <a:rPr lang="en-US" sz="2000" dirty="0" smtClean="0">
                <a:latin typeface="Times New Roman" pitchFamily="18" charset="0"/>
                <a:cs typeface="Times New Roman" pitchFamily="18" charset="0"/>
              </a:rPr>
              <a:t>controller. </a:t>
            </a:r>
            <a:endParaRPr lang="en-US" sz="2000" dirty="0">
              <a:latin typeface="Times New Roman" pitchFamily="18" charset="0"/>
              <a:cs typeface="Times New Roman" pitchFamily="18" charset="0"/>
            </a:endParaRPr>
          </a:p>
          <a:p>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200000"/>
              </a:lnSpc>
              <a:buFont typeface="Wingdings" pitchFamily="2" charset="2"/>
              <a:buChar char="v"/>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computers "read" position and force inputs from the pilot's controls and aircraft sensors. </a:t>
            </a:r>
            <a:endParaRPr lang="en-US" sz="2000" dirty="0" smtClean="0">
              <a:latin typeface="Times New Roman" pitchFamily="18" charset="0"/>
              <a:cs typeface="Times New Roman" pitchFamily="18" charset="0"/>
            </a:endParaRPr>
          </a:p>
          <a:p>
            <a:pPr algn="just">
              <a:lnSpc>
                <a:spcPct val="200000"/>
              </a:lnSpc>
              <a:buFont typeface="Wingdings" pitchFamily="2" charset="2"/>
              <a:buChar char="v"/>
            </a:pPr>
            <a:r>
              <a:rPr lang="en-US" sz="2000" dirty="0" smtClean="0">
                <a:latin typeface="Times New Roman" pitchFamily="18" charset="0"/>
                <a:cs typeface="Times New Roman" pitchFamily="18" charset="0"/>
              </a:rPr>
              <a:t>Aircraft designers precisely tailor an aircraft's handling characteristics, to stay within the overall limits of what is possible given the aerodynamics and structure of the aircraft. </a:t>
            </a:r>
          </a:p>
          <a:p>
            <a:pPr algn="just">
              <a:lnSpc>
                <a:spcPct val="200000"/>
              </a:lnSpc>
              <a:buFont typeface="Wingdings" pitchFamily="2" charset="2"/>
              <a:buChar char="v"/>
            </a:pPr>
            <a:r>
              <a:rPr lang="en-US" sz="2000" dirty="0" smtClean="0">
                <a:latin typeface="Times New Roman" pitchFamily="18" charset="0"/>
                <a:cs typeface="Times New Roman" pitchFamily="18" charset="0"/>
              </a:rPr>
              <a:t>Flight-control computers continuously "fly" the aircraft, pilot's workloads can be reduced. </a:t>
            </a:r>
          </a:p>
          <a:p>
            <a:pPr algn="just">
              <a:lnSpc>
                <a:spcPct val="200000"/>
              </a:lnSpc>
              <a:buFont typeface="Wingdings" pitchFamily="2" charset="2"/>
              <a:buChar char="v"/>
            </a:pPr>
            <a:r>
              <a:rPr lang="en-US" sz="2000" dirty="0" smtClean="0">
                <a:latin typeface="Times New Roman" pitchFamily="18" charset="0"/>
                <a:cs typeface="Times New Roman" pitchFamily="18" charset="0"/>
              </a:rPr>
              <a:t>Better maneuverability during combat and training flights and " carefree handling" because stalling, spinning. and other undesirable performances are prevented automatically by the computers. </a:t>
            </a:r>
          </a:p>
          <a:p>
            <a:pPr algn="just">
              <a:lnSpc>
                <a:spcPct val="150000"/>
              </a:lnSpc>
              <a:buFont typeface="Wingdings" pitchFamily="2" charset="2"/>
              <a:buChar char="v"/>
            </a:pPr>
            <a:endParaRPr lang="en-US" sz="2000" dirty="0" smtClean="0">
              <a:latin typeface="Times New Roman" pitchFamily="18" charset="0"/>
              <a:cs typeface="Times New Roman" pitchFamily="18" charset="0"/>
            </a:endParaRPr>
          </a:p>
          <a:p>
            <a:pPr algn="just">
              <a:lnSpc>
                <a:spcPct val="150000"/>
              </a:lnSpc>
              <a:buFont typeface="Wingdings" pitchFamily="2" charset="2"/>
              <a:buChar char="v"/>
            </a:pPr>
            <a:endParaRPr lang="en-US" sz="2000" dirty="0" smtClean="0">
              <a:latin typeface="Times New Roman" pitchFamily="18" charset="0"/>
              <a:cs typeface="Times New Roman" pitchFamily="18" charset="0"/>
            </a:endParaRPr>
          </a:p>
          <a:p>
            <a:pPr algn="just">
              <a:lnSpc>
                <a:spcPct val="250000"/>
              </a:lnSpc>
              <a:buFont typeface="Wingdings" pitchFamily="2" charset="2"/>
              <a:buChar char="v"/>
            </a:pPr>
            <a:endParaRPr lang="en-US" sz="2000" dirty="0" smtClean="0">
              <a:latin typeface="Times New Roman" pitchFamily="18" charset="0"/>
              <a:cs typeface="Times New Roman" pitchFamily="18" charset="0"/>
            </a:endParaRPr>
          </a:p>
          <a:p>
            <a:pPr algn="just">
              <a:lnSpc>
                <a:spcPct val="250000"/>
              </a:lnSpc>
              <a:buFont typeface="Wingdings" pitchFamily="2" charset="2"/>
              <a:buChar char="v"/>
            </a:pPr>
            <a:endParaRPr lang="en-US" sz="20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SURFACES</a:t>
            </a:r>
            <a:endParaRPr lang="en-US" dirty="0"/>
          </a:p>
        </p:txBody>
      </p:sp>
      <p:pic>
        <p:nvPicPr>
          <p:cNvPr id="2052" name="Picture 4"/>
          <p:cNvPicPr>
            <a:picLocks noGrp="1" noChangeAspect="1" noChangeArrowheads="1"/>
          </p:cNvPicPr>
          <p:nvPr>
            <p:ph idx="1"/>
          </p:nvPr>
        </p:nvPicPr>
        <p:blipFill>
          <a:blip r:embed="rId2"/>
          <a:srcRect/>
          <a:stretch>
            <a:fillRect/>
          </a:stretch>
        </p:blipFill>
        <p:spPr bwMode="auto">
          <a:xfrm>
            <a:off x="913130" y="1600200"/>
            <a:ext cx="731774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200000"/>
              </a:lnSpc>
              <a:buFont typeface="Wingdings" pitchFamily="2" charset="2"/>
              <a:buChar char="v"/>
            </a:pPr>
            <a:r>
              <a:rPr lang="en-US" sz="2000" dirty="0" smtClean="0">
                <a:latin typeface="Times New Roman" pitchFamily="18" charset="0"/>
                <a:cs typeface="Times New Roman" pitchFamily="18" charset="0"/>
              </a:rPr>
              <a:t>Most </a:t>
            </a:r>
            <a:r>
              <a:rPr lang="en-US" sz="2000" dirty="0">
                <a:latin typeface="Times New Roman" pitchFamily="18" charset="0"/>
                <a:cs typeface="Times New Roman" pitchFamily="18" charset="0"/>
              </a:rPr>
              <a:t>of the early digital fly-by-wire aircraft also had an analog electrical, a mechanical, or a hydraulic back-up flight control </a:t>
            </a:r>
            <a:r>
              <a:rPr lang="en-US" sz="2000" dirty="0" smtClean="0">
                <a:latin typeface="Times New Roman" pitchFamily="18" charset="0"/>
                <a:cs typeface="Times New Roman" pitchFamily="18" charset="0"/>
              </a:rPr>
              <a:t>system. </a:t>
            </a:r>
          </a:p>
          <a:p>
            <a:pPr algn="just">
              <a:lnSpc>
                <a:spcPct val="200000"/>
              </a:lnSpc>
              <a:buFont typeface="Wingdings" pitchFamily="2" charset="2"/>
              <a:buChar char="v"/>
            </a:pPr>
            <a:r>
              <a:rPr lang="en-US" sz="2000" dirty="0" smtClean="0">
                <a:latin typeface="Times New Roman" pitchFamily="18" charset="0"/>
                <a:cs typeface="Times New Roman" pitchFamily="18" charset="0"/>
              </a:rPr>
              <a:t>For airliners, flight-control redundancy improves their safety. </a:t>
            </a:r>
          </a:p>
          <a:p>
            <a:pPr algn="just">
              <a:lnSpc>
                <a:spcPct val="200000"/>
              </a:lnSpc>
              <a:buFont typeface="Wingdings" pitchFamily="2" charset="2"/>
              <a:buChar char="v"/>
            </a:pPr>
            <a:r>
              <a:rPr lang="en-US" sz="2000" dirty="0" smtClean="0">
                <a:latin typeface="Times New Roman" pitchFamily="18" charset="0"/>
                <a:cs typeface="Times New Roman" pitchFamily="18" charset="0"/>
              </a:rPr>
              <a:t>Fly-by-wire control systems also improve economy in flight because they are lighter, and they eliminate the need for many mechanical, and heavy, flight-control mechanisms. </a:t>
            </a:r>
          </a:p>
          <a:p>
            <a:pPr algn="just">
              <a:lnSpc>
                <a:spcPct val="200000"/>
              </a:lnSpc>
              <a:buFont typeface="Wingdings" pitchFamily="2" charset="2"/>
              <a:buChar char="v"/>
            </a:pPr>
            <a:r>
              <a:rPr lang="en-US" sz="2000" dirty="0" smtClean="0">
                <a:latin typeface="Times New Roman" pitchFamily="18" charset="0"/>
                <a:cs typeface="Times New Roman" pitchFamily="18" charset="0"/>
              </a:rPr>
              <a:t>Most modern airliners have computerized systems that control their jet engine throttles, air inlets, fuel storage and distribution system, in such a way to minimize their consumption of jet fuel. </a:t>
            </a:r>
          </a:p>
          <a:p>
            <a:pPr algn="just">
              <a:lnSpc>
                <a:spcPct val="200000"/>
              </a:lnSpc>
              <a:buFont typeface="Wingdings" pitchFamily="2" charset="2"/>
              <a:buChar char="v"/>
            </a:pPr>
            <a:r>
              <a:rPr lang="en-US" sz="2000" dirty="0" smtClean="0">
                <a:latin typeface="Times New Roman" pitchFamily="18" charset="0"/>
                <a:cs typeface="Times New Roman" pitchFamily="18" charset="0"/>
              </a:rPr>
              <a:t>Thus, digital control systems do their best to reduce the cost of flights. </a:t>
            </a:r>
          </a:p>
          <a:p>
            <a:pPr algn="just">
              <a:lnSpc>
                <a:spcPct val="200000"/>
              </a:lnSpc>
            </a:pPr>
            <a:endParaRPr lang="en-US" sz="2000" dirty="0">
              <a:latin typeface="Times New Roman" pitchFamily="18" charset="0"/>
              <a:cs typeface="Times New Roman" pitchFamily="18" charset="0"/>
            </a:endParaRPr>
          </a:p>
          <a:p>
            <a:pPr algn="just">
              <a:lnSpc>
                <a:spcPct val="200000"/>
              </a:lnSpc>
              <a:buNone/>
            </a:pPr>
            <a:endParaRPr lang="en-US" sz="2000" dirty="0">
              <a:latin typeface="Times New Roman" pitchFamily="18" charset="0"/>
              <a:cs typeface="Times New Roman" pitchFamily="18" charset="0"/>
            </a:endParaRPr>
          </a:p>
          <a:p>
            <a:pPr>
              <a:lnSpc>
                <a:spcPct val="150000"/>
              </a:lnSpc>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latin typeface="Times New Roman" pitchFamily="18" charset="0"/>
                <a:cs typeface="Times New Roman" pitchFamily="18" charset="0"/>
              </a:rPr>
              <a:t>Autopilot system components</a:t>
            </a:r>
            <a:endParaRPr lang="en-US" sz="2800" dirty="0">
              <a:latin typeface="Times New Roman" pitchFamily="18" charset="0"/>
              <a:cs typeface="Times New Roman" pitchFamily="18" charset="0"/>
            </a:endParaRPr>
          </a:p>
        </p:txBody>
      </p:sp>
      <p:pic>
        <p:nvPicPr>
          <p:cNvPr id="16386" name="Picture 2"/>
          <p:cNvPicPr>
            <a:picLocks noGrp="1" noChangeAspect="1" noChangeArrowheads="1"/>
          </p:cNvPicPr>
          <p:nvPr>
            <p:ph idx="1"/>
          </p:nvPr>
        </p:nvPicPr>
        <p:blipFill>
          <a:blip r:embed="rId2"/>
          <a:srcRect/>
          <a:stretch>
            <a:fillRect/>
          </a:stretch>
        </p:blipFill>
        <p:spPr bwMode="auto">
          <a:xfrm>
            <a:off x="1524000" y="990600"/>
            <a:ext cx="62484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BASIC AUTOPILOT SYSTEM</a:t>
            </a:r>
            <a:endParaRPr lang="en-US" sz="2800" dirty="0">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2"/>
          <a:srcRect/>
          <a:stretch>
            <a:fillRect/>
          </a:stretch>
        </p:blipFill>
        <p:spPr bwMode="auto">
          <a:xfrm>
            <a:off x="1295400" y="1600200"/>
            <a:ext cx="74676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228600" y="758706"/>
            <a:ext cx="8534400" cy="534058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362222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Times New Roman" pitchFamily="18" charset="0"/>
                <a:cs typeface="Times New Roman" pitchFamily="18" charset="0"/>
              </a:rPr>
              <a:t>BASIC FLIGHT CONTROL SYSTEMS</a:t>
            </a:r>
            <a:r>
              <a:rPr lang="en-US" b="1" dirty="0" smtClean="0"/>
              <a:t/>
            </a:r>
            <a:br>
              <a:rPr lang="en-US" b="1" dirty="0" smtClean="0"/>
            </a:br>
            <a:endParaRPr lang="en-US" dirty="0"/>
          </a:p>
        </p:txBody>
      </p:sp>
      <p:sp>
        <p:nvSpPr>
          <p:cNvPr id="3" name="Content Placeholder 2"/>
          <p:cNvSpPr>
            <a:spLocks noGrp="1"/>
          </p:cNvSpPr>
          <p:nvPr>
            <p:ph idx="1"/>
          </p:nvPr>
        </p:nvSpPr>
        <p:spPr>
          <a:xfrm>
            <a:off x="457200" y="914400"/>
            <a:ext cx="8229600" cy="5211763"/>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movement of the flying control surfaces in response to the movement of the </a:t>
            </a:r>
            <a:r>
              <a:rPr lang="en-US" sz="2400" dirty="0" smtClean="0">
                <a:latin typeface="Times New Roman" pitchFamily="18" charset="0"/>
                <a:cs typeface="Times New Roman" pitchFamily="18" charset="0"/>
              </a:rPr>
              <a:t>cockpit controls </a:t>
            </a:r>
            <a:r>
              <a:rPr lang="en-US" sz="2400" dirty="0">
                <a:latin typeface="Times New Roman" pitchFamily="18" charset="0"/>
                <a:cs typeface="Times New Roman" pitchFamily="18" charset="0"/>
              </a:rPr>
              <a:t>can be achieved in three ground ways:</a:t>
            </a:r>
          </a:p>
          <a:p>
            <a:pPr algn="just">
              <a:buFont typeface="Wingdings" pitchFamily="2" charset="2"/>
              <a:buChar char="v"/>
            </a:pPr>
            <a:r>
              <a:rPr lang="en-US" sz="2400" dirty="0" smtClean="0">
                <a:latin typeface="Times New Roman" pitchFamily="18" charset="0"/>
                <a:cs typeface="Times New Roman" pitchFamily="18" charset="0"/>
              </a:rPr>
              <a:t>mechanically</a:t>
            </a:r>
            <a:r>
              <a:rPr lang="en-US" sz="2400" dirty="0">
                <a:latin typeface="Times New Roman" pitchFamily="18" charset="0"/>
                <a:cs typeface="Times New Roman" pitchFamily="18" charset="0"/>
              </a:rPr>
              <a:t>, where interconnection of the control surfaces and the cockpit controls </a:t>
            </a:r>
            <a:r>
              <a:rPr lang="en-US" sz="2400" dirty="0" smtClean="0">
                <a:latin typeface="Times New Roman" pitchFamily="18" charset="0"/>
                <a:cs typeface="Times New Roman" pitchFamily="18" charset="0"/>
              </a:rPr>
              <a:t>is resolved </a:t>
            </a:r>
            <a:r>
              <a:rPr lang="en-US" sz="2400" dirty="0">
                <a:latin typeface="Times New Roman" pitchFamily="18" charset="0"/>
                <a:cs typeface="Times New Roman" pitchFamily="18" charset="0"/>
              </a:rPr>
              <a:t>directly by a system of cables, rods, levers and chains</a:t>
            </a:r>
          </a:p>
          <a:p>
            <a:pPr algn="just">
              <a:buFont typeface="Wingdings" pitchFamily="2" charset="2"/>
              <a:buChar char="v"/>
            </a:pPr>
            <a:r>
              <a:rPr lang="en-US" sz="2400" dirty="0" smtClean="0">
                <a:latin typeface="Times New Roman" pitchFamily="18" charset="0"/>
                <a:cs typeface="Times New Roman" pitchFamily="18" charset="0"/>
              </a:rPr>
              <a:t>hydraulically</a:t>
            </a:r>
            <a:r>
              <a:rPr lang="en-US" sz="2400" dirty="0">
                <a:latin typeface="Times New Roman" pitchFamily="18" charset="0"/>
                <a:cs typeface="Times New Roman" pitchFamily="18" charset="0"/>
              </a:rPr>
              <a:t>, where the hydraulic power is necessary for the control surfaces to </a:t>
            </a:r>
            <a:r>
              <a:rPr lang="en-US" sz="2400" dirty="0" smtClean="0">
                <a:latin typeface="Times New Roman" pitchFamily="18" charset="0"/>
                <a:cs typeface="Times New Roman" pitchFamily="18" charset="0"/>
              </a:rPr>
              <a:t>be moved</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control valve may be operated </a:t>
            </a:r>
            <a:r>
              <a:rPr lang="en-US" sz="2400" dirty="0" smtClean="0">
                <a:latin typeface="Times New Roman" pitchFamily="18" charset="0"/>
                <a:cs typeface="Times New Roman" pitchFamily="18" charset="0"/>
              </a:rPr>
              <a:t>electrically</a:t>
            </a:r>
            <a:r>
              <a:rPr lang="en-US" sz="2400" dirty="0">
                <a:latin typeface="Times New Roman" pitchFamily="18" charset="0"/>
                <a:cs typeface="Times New Roman" pitchFamily="18" charset="0"/>
              </a:rPr>
              <a:t>, where an electrical signal is sent from the cockpit control to the </a:t>
            </a:r>
            <a:r>
              <a:rPr lang="en-US" sz="2400" dirty="0" smtClean="0">
                <a:latin typeface="Times New Roman" pitchFamily="18" charset="0"/>
                <a:cs typeface="Times New Roman" pitchFamily="18" charset="0"/>
              </a:rPr>
              <a:t>control surface </a:t>
            </a:r>
            <a:r>
              <a:rPr lang="en-US" sz="2400" dirty="0">
                <a:latin typeface="Times New Roman" pitchFamily="18" charset="0"/>
                <a:cs typeface="Times New Roman" pitchFamily="18" charset="0"/>
              </a:rPr>
              <a:t>to provide for movement. </a:t>
            </a:r>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particular movement can be achieved </a:t>
            </a:r>
            <a:r>
              <a:rPr lang="en-US" sz="2400" dirty="0" smtClean="0">
                <a:latin typeface="Times New Roman" pitchFamily="18" charset="0"/>
                <a:cs typeface="Times New Roman" pitchFamily="18" charset="0"/>
              </a:rPr>
              <a:t>hydraulically.</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flight control system</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1066800" y="2377281"/>
            <a:ext cx="74676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latin typeface="Times New Roman" pitchFamily="18" charset="0"/>
                <a:cs typeface="Times New Roman" pitchFamily="18" charset="0"/>
              </a:rPr>
              <a:t>Push Pull Rod System for Elevator Control </a:t>
            </a:r>
          </a:p>
        </p:txBody>
      </p:sp>
      <p:pic>
        <p:nvPicPr>
          <p:cNvPr id="9218" name="Picture 2"/>
          <p:cNvPicPr>
            <a:picLocks noGrp="1" noChangeAspect="1" noChangeArrowheads="1"/>
          </p:cNvPicPr>
          <p:nvPr>
            <p:ph idx="1"/>
          </p:nvPr>
        </p:nvPicPr>
        <p:blipFill>
          <a:blip r:embed="rId2"/>
          <a:srcRect/>
          <a:stretch>
            <a:fillRect/>
          </a:stretch>
        </p:blipFill>
        <p:spPr bwMode="auto">
          <a:xfrm>
            <a:off x="381000" y="1981200"/>
            <a:ext cx="8382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Cables &amp; Pulleys System for Elevator Control </a:t>
            </a:r>
          </a:p>
        </p:txBody>
      </p:sp>
      <p:pic>
        <p:nvPicPr>
          <p:cNvPr id="10244" name="Picture 4"/>
          <p:cNvPicPr>
            <a:picLocks noGrp="1" noChangeAspect="1" noChangeArrowheads="1"/>
          </p:cNvPicPr>
          <p:nvPr>
            <p:ph idx="1"/>
          </p:nvPr>
        </p:nvPicPr>
        <p:blipFill>
          <a:blip r:embed="rId2"/>
          <a:srcRect/>
          <a:stretch>
            <a:fillRect/>
          </a:stretch>
        </p:blipFill>
        <p:spPr bwMode="auto">
          <a:xfrm>
            <a:off x="457200" y="1874234"/>
            <a:ext cx="8229600" cy="39778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Basic Principle of Fully Manual Control System</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pPr>
              <a:buNone/>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manual flight control system uses a </a:t>
            </a:r>
            <a:r>
              <a:rPr lang="en-US" sz="2400" dirty="0" smtClean="0">
                <a:latin typeface="Times New Roman" pitchFamily="18" charset="0"/>
                <a:cs typeface="Times New Roman" pitchFamily="18" charset="0"/>
              </a:rPr>
              <a:t>collection </a:t>
            </a:r>
            <a:r>
              <a:rPr lang="en-US" sz="2400" dirty="0">
                <a:latin typeface="Times New Roman" pitchFamily="18" charset="0"/>
                <a:cs typeface="Times New Roman" pitchFamily="18" charset="0"/>
              </a:rPr>
              <a:t>of mechanical parts such as</a:t>
            </a:r>
            <a:r>
              <a:rPr lang="en-US" sz="2400" dirty="0" smtClean="0">
                <a:latin typeface="Times New Roman" pitchFamily="18" charset="0"/>
                <a:cs typeface="Times New Roman" pitchFamily="18" charset="0"/>
              </a:rPr>
              <a:t>:</a:t>
            </a:r>
          </a:p>
          <a:p>
            <a:pPr>
              <a:buFont typeface="Wingdings" pitchFamily="2" charset="2"/>
              <a:buChar char="v"/>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pushrods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tension </a:t>
            </a:r>
            <a:r>
              <a:rPr lang="en-US" sz="2400" dirty="0">
                <a:latin typeface="Times New Roman" pitchFamily="18" charset="0"/>
                <a:cs typeface="Times New Roman" pitchFamily="18" charset="0"/>
              </a:rPr>
              <a:t>cables, </a:t>
            </a:r>
            <a:endParaRPr lang="en-US" sz="2400" dirty="0" smtClean="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pulleys</a:t>
            </a:r>
            <a:r>
              <a:rPr lang="en-US" sz="2400" dirty="0">
                <a:latin typeface="Times New Roman" pitchFamily="18" charset="0"/>
                <a:cs typeface="Times New Roman" pitchFamily="18" charset="0"/>
              </a:rPr>
              <a:t>, counterweights, </a:t>
            </a:r>
            <a:endParaRPr lang="en-US" sz="2400" dirty="0" smtClean="0">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sometimes </a:t>
            </a:r>
            <a:r>
              <a:rPr lang="en-US" sz="2400" dirty="0">
                <a:latin typeface="Times New Roman" pitchFamily="18" charset="0"/>
                <a:cs typeface="Times New Roman" pitchFamily="18" charset="0"/>
              </a:rPr>
              <a:t>chains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transmit the forces applied to the cockpit </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controls  directly </a:t>
            </a:r>
            <a:r>
              <a:rPr lang="en-US" sz="2400" dirty="0">
                <a:latin typeface="Times New Roman" pitchFamily="18" charset="0"/>
                <a:cs typeface="Times New Roman" pitchFamily="18" charset="0"/>
              </a:rPr>
              <a:t>to the control </a:t>
            </a:r>
            <a:r>
              <a:rPr lang="en-US" sz="2400" dirty="0" smtClean="0">
                <a:latin typeface="Times New Roman" pitchFamily="18" charset="0"/>
                <a:cs typeface="Times New Roman" pitchFamily="18" charset="0"/>
              </a:rPr>
              <a:t>surfaces.</a:t>
            </a:r>
          </a:p>
          <a:p>
            <a:pP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a:t/>
            </a:r>
            <a:br>
              <a:rPr lang="en-US" dirty="0"/>
            </a:br>
            <a:r>
              <a:rPr lang="en-US" dirty="0"/>
              <a:t>Need for Powered Control System </a:t>
            </a:r>
          </a:p>
        </p:txBody>
      </p:sp>
      <p:sp>
        <p:nvSpPr>
          <p:cNvPr id="3" name="Content Placeholder 2"/>
          <p:cNvSpPr>
            <a:spLocks noGrp="1"/>
          </p:cNvSpPr>
          <p:nvPr>
            <p:ph idx="1"/>
          </p:nvPr>
        </p:nvSpPr>
        <p:spPr>
          <a:xfrm>
            <a:off x="457200" y="914400"/>
            <a:ext cx="8686800" cy="5562600"/>
          </a:xfrm>
        </p:spPr>
        <p:txBody>
          <a:bodyPr>
            <a:normAutofit fontScale="77500" lnSpcReduction="20000"/>
          </a:bodyPr>
          <a:lstStyle/>
          <a:p>
            <a:endParaRPr lang="en-US" dirty="0"/>
          </a:p>
          <a:p>
            <a:pPr>
              <a:lnSpc>
                <a:spcPct val="200000"/>
              </a:lnSpc>
              <a:buFont typeface="Wingdings" pitchFamily="2" charset="2"/>
              <a:buChar char="v"/>
            </a:pPr>
            <a:r>
              <a:rPr lang="en-US" sz="3100" dirty="0" smtClean="0">
                <a:latin typeface="Times New Roman" pitchFamily="18" charset="0"/>
                <a:cs typeface="Times New Roman" pitchFamily="18" charset="0"/>
              </a:rPr>
              <a:t>The </a:t>
            </a:r>
            <a:r>
              <a:rPr lang="en-US" sz="3100" dirty="0">
                <a:latin typeface="Times New Roman" pitchFamily="18" charset="0"/>
                <a:cs typeface="Times New Roman" pitchFamily="18" charset="0"/>
              </a:rPr>
              <a:t>Complexity and Weight of the system (Mechanical) increased with Size and Performance of the aircraft. </a:t>
            </a:r>
          </a:p>
          <a:p>
            <a:pPr>
              <a:lnSpc>
                <a:spcPct val="200000"/>
              </a:lnSpc>
              <a:buFont typeface="Wingdings" pitchFamily="2" charset="2"/>
              <a:buChar char="v"/>
            </a:pPr>
            <a:r>
              <a:rPr lang="en-US" sz="3100" dirty="0" smtClean="0">
                <a:latin typeface="Times New Roman" pitchFamily="18" charset="0"/>
                <a:cs typeface="Times New Roman" pitchFamily="18" charset="0"/>
              </a:rPr>
              <a:t>When </a:t>
            </a:r>
            <a:r>
              <a:rPr lang="en-US" sz="3100" dirty="0">
                <a:latin typeface="Times New Roman" pitchFamily="18" charset="0"/>
                <a:cs typeface="Times New Roman" pitchFamily="18" charset="0"/>
              </a:rPr>
              <a:t>the pilot’s action is not directly sufficient for the control, the main option is a powered system that assists the pilot. </a:t>
            </a:r>
          </a:p>
          <a:p>
            <a:pPr>
              <a:lnSpc>
                <a:spcPct val="200000"/>
              </a:lnSpc>
              <a:buFont typeface="Wingdings" pitchFamily="2" charset="2"/>
              <a:buChar char="v"/>
            </a:pPr>
            <a:r>
              <a:rPr lang="en-US" sz="3100" dirty="0" smtClean="0">
                <a:latin typeface="Times New Roman" pitchFamily="18" charset="0"/>
                <a:cs typeface="Times New Roman" pitchFamily="18" charset="0"/>
              </a:rPr>
              <a:t>The </a:t>
            </a:r>
            <a:r>
              <a:rPr lang="en-US" sz="3100" dirty="0">
                <a:latin typeface="Times New Roman" pitchFamily="18" charset="0"/>
                <a:cs typeface="Times New Roman" pitchFamily="18" charset="0"/>
              </a:rPr>
              <a:t>hydraulic system has demonstrated to be a more suitable solution for actuation in terms of reliability, safety, weight per unit power and flexibility, with respect to the electrical </a:t>
            </a:r>
            <a:r>
              <a:rPr lang="en-US" sz="3100" dirty="0" smtClean="0">
                <a:latin typeface="Times New Roman" pitchFamily="18" charset="0"/>
                <a:cs typeface="Times New Roman" pitchFamily="18" charset="0"/>
              </a:rPr>
              <a:t>system. </a:t>
            </a:r>
            <a:endParaRPr lang="en-US" sz="31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1544</Words>
  <Application>Microsoft Office PowerPoint</Application>
  <PresentationFormat>On-screen Show (4:3)</PresentationFormat>
  <Paragraphs>118</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Arabic Typesetting</vt:lpstr>
      <vt:lpstr>Arial</vt:lpstr>
      <vt:lpstr>Calibri</vt:lpstr>
      <vt:lpstr>Times New Roman</vt:lpstr>
      <vt:lpstr>Wingdings</vt:lpstr>
      <vt:lpstr>Wingdings 3</vt:lpstr>
      <vt:lpstr>Office Theme</vt:lpstr>
      <vt:lpstr>PowerPoint Presentation</vt:lpstr>
      <vt:lpstr>AXES OF CONTROL</vt:lpstr>
      <vt:lpstr>CONTROL SURFACES</vt:lpstr>
      <vt:lpstr>BASIC FLIGHT CONTROL SYSTEMS </vt:lpstr>
      <vt:lpstr>Mechanical flight control system</vt:lpstr>
      <vt:lpstr> Push Pull Rod System for Elevator Control </vt:lpstr>
      <vt:lpstr> Cables &amp; Pulleys System for Elevator Control </vt:lpstr>
      <vt:lpstr>Basic Principle of Fully Manual Control System</vt:lpstr>
      <vt:lpstr> Need for Powered Control System </vt:lpstr>
      <vt:lpstr>PowerPoint Presentation</vt:lpstr>
      <vt:lpstr>PowerPoint Presentation</vt:lpstr>
      <vt:lpstr>PowerPoint Presentation</vt:lpstr>
      <vt:lpstr>PowerPoint Presentation</vt:lpstr>
      <vt:lpstr>PowerPoint Presentation</vt:lpstr>
      <vt:lpstr> Disadvantages of Mechanical and Hydro-Mechanical Systems </vt:lpstr>
      <vt:lpstr>PowerPoint Presentation</vt:lpstr>
      <vt:lpstr>POWER ASSISTED &amp; POWER OPERATED</vt:lpstr>
      <vt:lpstr>PowerPoint Presentation</vt:lpstr>
      <vt:lpstr>ARTIFICIAL FEEL (Q-FEEL) </vt:lpstr>
      <vt:lpstr>PowerPoint Presentation</vt:lpstr>
      <vt:lpstr>ANALOG FLYBYWIRE</vt:lpstr>
      <vt:lpstr>Fly by wire system</vt:lpstr>
      <vt:lpstr>PowerPoint Presentation</vt:lpstr>
      <vt:lpstr>PowerPoint Presentation</vt:lpstr>
      <vt:lpstr>FBW – Safety and Redundancy  </vt:lpstr>
      <vt:lpstr>FBW – Advantages </vt:lpstr>
      <vt:lpstr>PowerPoint Presentation</vt:lpstr>
      <vt:lpstr>Digital Fly-By-Wire (DFBW)</vt:lpstr>
      <vt:lpstr>PowerPoint Presentation</vt:lpstr>
      <vt:lpstr>PowerPoint Presentation</vt:lpstr>
      <vt:lpstr>Autopilot system components</vt:lpstr>
      <vt:lpstr>BASIC AUTOPILOT SYSTEM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Aero</dc:creator>
  <cp:lastModifiedBy>Aeronautical</cp:lastModifiedBy>
  <cp:revision>119</cp:revision>
  <cp:lastPrinted>2021-02-18T07:42:56Z</cp:lastPrinted>
  <dcterms:created xsi:type="dcterms:W3CDTF">2006-12-31T19:18:46Z</dcterms:created>
  <dcterms:modified xsi:type="dcterms:W3CDTF">2022-03-18T08:59:16Z</dcterms:modified>
</cp:coreProperties>
</file>